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EB2F1-0FD4-47D0-BF0C-FC41D804307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4D005-E8A3-4997-BCB7-B8EE791C1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78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66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71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1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1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8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9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26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25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19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A93BF-B689-405A-BCA3-13E3F5E8A8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3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3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8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44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1684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562" y="1604841"/>
            <a:ext cx="10971684" cy="397748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992428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273352"/>
            <a:ext cx="10971684" cy="114500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562" y="1604841"/>
            <a:ext cx="10971684" cy="39774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063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3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8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1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3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3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1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0F88B-D906-4FE0-9CB4-EE3E3EE11C1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DBDC8-4F9D-4907-8D79-AC753C27B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8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6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oleg-shipitko.com/teaching?fbclid=IwAR1Rmr5_nSQ7LiYuKce4l0fryEDbAPj6s-Ofn_fsPHWZadRSTo9LpI1QQa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g-shipitko.com/teaching?fbclid=IwAR1Rmr5_nSQ7LiYuKce4l0fryEDbAPj6s-Ofn_fsPHWZadRSTo9LpI1QQao" TargetMode="External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g-shipitko.com/teaching?fbclid=IwAR1Rmr5_nSQ7LiYuKce4l0fryEDbAPj6s-Ofn_fsPHWZadRSTo9LpI1QQao" TargetMode="External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s://www.oleg-shipitko.com/teaching?fbclid=IwAR1Rmr5_nSQ7LiYuKce4l0fryEDbAPj6s-Ofn_fsPHWZadRSTo9LpI1QQa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mogif.com/tag/depth+map" TargetMode="External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hyperlink" Target="https://www.machinelearningmastery.ru/from-cups-to-consciousness-part-3-mapping-your-home-with-slam-8a9129c2ed58/" TargetMode="External"/><Relationship Id="rId4" Type="http://schemas.openxmlformats.org/officeDocument/2006/relationships/image" Target="../media/image5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ztronica.ru/all-categories/thoughts/hall-effect-sensor-types" TargetMode="Externa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mlab.org.ua/articles/sensors/99-sensors-inductive-holl.html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hyperlink" Target="https://gfycat.com/ru/formalevenbaiji" TargetMode="External"/><Relationship Id="rId4" Type="http://schemas.openxmlformats.org/officeDocument/2006/relationships/image" Target="../media/image5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API" TargetMode="External"/><Relationship Id="rId2" Type="http://schemas.openxmlformats.org/officeDocument/2006/relationships/hyperlink" Target="https://ru.wikipedia.org/wiki/%D0%98%D0%BD%D1%82%D0%B5%D1%80%D1%84%D0%B5%D0%B9%D1%81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video" Target="https://www.youtube.com/embed/P82pZsqpBg0?feature=oembed" TargetMode="External"/><Relationship Id="rId7" Type="http://schemas.openxmlformats.org/officeDocument/2006/relationships/image" Target="../media/image70.jpeg"/><Relationship Id="rId2" Type="http://schemas.openxmlformats.org/officeDocument/2006/relationships/video" Target="https://www.youtube.com/embed/UzOoJ6a_mOg?feature=oembed" TargetMode="External"/><Relationship Id="rId1" Type="http://schemas.openxmlformats.org/officeDocument/2006/relationships/video" Target="https://www.youtube.com/embed/5uIZU8PCHT8?feature=oembed" TargetMode="External"/><Relationship Id="rId6" Type="http://schemas.openxmlformats.org/officeDocument/2006/relationships/image" Target="../media/image69.jpeg"/><Relationship Id="rId5" Type="http://schemas.openxmlformats.org/officeDocument/2006/relationships/slideLayout" Target="../slideLayouts/slideLayout13.xml"/><Relationship Id="rId4" Type="http://schemas.openxmlformats.org/officeDocument/2006/relationships/video" Target="https://www.youtube.com/embed/aFuA50H9uek?feature=oembed" TargetMode="External"/><Relationship Id="rId9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emf"/><Relationship Id="rId7" Type="http://schemas.openxmlformats.org/officeDocument/2006/relationships/image" Target="../media/image10.jpe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leg-shipitko.com/teaching?fbclid=IwAR1Rmr5_nSQ7LiYuKce4l0fryEDbAPj6s-Ofn_fsPHWZadRSTo9LpI1QQao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oleg-shipitko.com/teaching?fbclid=IwAR1Rmr5_nSQ7LiYuKce4l0fryEDbAPj6s-Ofn_fsPHWZadRSTo9LpI1QQao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image" Target="../media/image27.gif"/><Relationship Id="rId7" Type="http://schemas.openxmlformats.org/officeDocument/2006/relationships/image" Target="../media/image16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fycat.com/ru/popularembellishediguana" TargetMode="External"/><Relationship Id="rId5" Type="http://schemas.openxmlformats.org/officeDocument/2006/relationships/image" Target="../media/image28.gif"/><Relationship Id="rId4" Type="http://schemas.openxmlformats.org/officeDocument/2006/relationships/hyperlink" Target="https://gfycat.com/ru/gifs/search/gyroscope+accelerometer" TargetMode="External"/><Relationship Id="rId9" Type="http://schemas.openxmlformats.org/officeDocument/2006/relationships/hyperlink" Target="https://vgif.ru/tekhnika/giroskop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oleg-shipitko.com/teaching?fbclid=IwAR1Rmr5_nSQ7LiYuKce4l0fryEDbAPj6s-Ofn_fsPHWZadRSTo9LpI1QQao" TargetMode="External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eg-shipitko.com/teaching?fbclid=IwAR1Rmr5_nSQ7LiYuKce4l0fryEDbAPj6s-Ofn_fsPHWZadRSTo9LpI1QQa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8540" y="690751"/>
            <a:ext cx="10544674" cy="2738845"/>
          </a:xfrm>
          <a:ln>
            <a:noFill/>
          </a:ln>
        </p:spPr>
        <p:txBody>
          <a:bodyPr>
            <a:no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Робототехнические медицинские решения и способы взаимодействия с ними.</a:t>
            </a:r>
            <a:r>
              <a:rPr lang="en-US" sz="24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4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4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Лекция 7</a:t>
            </a:r>
            <a:r>
              <a:rPr lang="en-US" sz="24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400" b="1" dirty="0" smtClean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400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68109" y="3283146"/>
            <a:ext cx="8534400" cy="1752600"/>
          </a:xfrm>
        </p:spPr>
        <p:txBody>
          <a:bodyPr>
            <a:normAutofit fontScale="85000" lnSpcReduction="20000"/>
          </a:bodyPr>
          <a:lstStyle/>
          <a:p>
            <a:pPr algn="r">
              <a:defRPr/>
            </a:pPr>
            <a:r>
              <a:rPr lang="ru-RU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Киселёв </a:t>
            </a:r>
            <a:r>
              <a:rPr lang="ru-RU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Глеб Андреевич</a:t>
            </a:r>
            <a:endParaRPr lang="ru-RU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defRPr/>
            </a:pPr>
            <a:r>
              <a:rPr lang="ru-RU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к.т.н., старший преподаватель </a:t>
            </a:r>
          </a:p>
          <a:p>
            <a:pPr algn="r">
              <a:defRPr/>
            </a:pPr>
            <a:r>
              <a:rPr lang="ru-RU" b="1" dirty="0" err="1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ФФМиЕН</a:t>
            </a:r>
            <a:r>
              <a:rPr lang="ru-RU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РУДН</a:t>
            </a:r>
            <a:endParaRPr lang="ru-RU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defRPr/>
            </a:pP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тел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.:+79067993329</a:t>
            </a:r>
          </a:p>
          <a:p>
            <a:pPr algn="r"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email: kiselev@isa.ru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68FE82-E805-4C25-86D1-4C2E8D35A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943" y="6258718"/>
            <a:ext cx="1454215" cy="46549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AF00882-3224-4690-9DDB-BCA49A5E6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232" y="6258718"/>
            <a:ext cx="1198472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132" y="6191818"/>
            <a:ext cx="716325" cy="6661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756" y="6221663"/>
            <a:ext cx="1117601" cy="5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1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55" y="1602119"/>
            <a:ext cx="3916680" cy="3359897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08509" y="6493204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О. 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Шипитько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. Курс "</a:t>
            </a:r>
            <a:r>
              <a:rPr lang="ru-RU" sz="1200" dirty="0">
                <a:solidFill>
                  <a:srgbClr val="000000"/>
                </a:solidFill>
                <a:latin typeface="roboto"/>
                <a:hlinkClick r:id="rId4"/>
              </a:rPr>
              <a:t>Моделирование колесных роботов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" кафедры когнитивных технологий 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41960" y="6061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434343"/>
                </a:solidFill>
                <a:latin typeface="RobotoCondensed-Bold"/>
              </a:rPr>
              <a:t>Sonar </a:t>
            </a:r>
            <a:r>
              <a:rPr lang="ru-RU" sz="1600" dirty="0">
                <a:solidFill>
                  <a:srgbClr val="434343"/>
                </a:solidFill>
                <a:latin typeface="RobotoCondensed-Regular"/>
              </a:rPr>
              <a:t>(</a:t>
            </a:r>
            <a:r>
              <a:rPr lang="ru-RU" sz="1600" dirty="0" err="1">
                <a:solidFill>
                  <a:srgbClr val="434343"/>
                </a:solidFill>
                <a:latin typeface="RobotoCondensed-Regular"/>
              </a:rPr>
              <a:t>sound</a:t>
            </a:r>
            <a:r>
              <a:rPr lang="ru-RU" sz="1600" dirty="0">
                <a:solidFill>
                  <a:srgbClr val="434343"/>
                </a:solidFill>
                <a:latin typeface="RobotoCondensed-Regular"/>
              </a:rPr>
              <a:t> </a:t>
            </a:r>
            <a:r>
              <a:rPr lang="ru-RU" sz="1600" dirty="0" err="1">
                <a:solidFill>
                  <a:srgbClr val="434343"/>
                </a:solidFill>
                <a:latin typeface="RobotoCondensed-Regular"/>
              </a:rPr>
              <a:t>navigation</a:t>
            </a:r>
            <a:r>
              <a:rPr lang="ru-RU" sz="1600" dirty="0">
                <a:solidFill>
                  <a:srgbClr val="434343"/>
                </a:solidFill>
                <a:latin typeface="RobotoCondensed-Regular"/>
              </a:rPr>
              <a:t> </a:t>
            </a:r>
            <a:r>
              <a:rPr lang="ru-RU" sz="1600" dirty="0" err="1">
                <a:solidFill>
                  <a:srgbClr val="434343"/>
                </a:solidFill>
                <a:latin typeface="RobotoCondensed-Regular"/>
              </a:rPr>
              <a:t>ranging</a:t>
            </a:r>
            <a:r>
              <a:rPr lang="ru-RU" sz="1600" dirty="0">
                <a:solidFill>
                  <a:srgbClr val="434343"/>
                </a:solidFill>
                <a:latin typeface="RobotoCondensed-Regular"/>
              </a:rPr>
              <a:t>) </a:t>
            </a:r>
            <a:r>
              <a:rPr lang="ru-RU" dirty="0">
                <a:solidFill>
                  <a:srgbClr val="434343"/>
                </a:solidFill>
                <a:latin typeface="RobotoCondensed-Regular"/>
              </a:rPr>
              <a:t>— средство звукового</a:t>
            </a:r>
            <a:br>
              <a:rPr lang="ru-RU" dirty="0">
                <a:solidFill>
                  <a:srgbClr val="434343"/>
                </a:solidFill>
                <a:latin typeface="RobotoCondensed-Regular"/>
              </a:rPr>
            </a:br>
            <a:r>
              <a:rPr lang="ru-RU" dirty="0">
                <a:solidFill>
                  <a:srgbClr val="434343"/>
                </a:solidFill>
                <a:latin typeface="RobotoCondensed-Regular"/>
              </a:rPr>
              <a:t>обнаружения подводных объектов с помощью</a:t>
            </a:r>
            <a:br>
              <a:rPr lang="ru-RU" dirty="0">
                <a:solidFill>
                  <a:srgbClr val="434343"/>
                </a:solidFill>
                <a:latin typeface="RobotoCondensed-Regular"/>
              </a:rPr>
            </a:br>
            <a:r>
              <a:rPr lang="ru-RU" dirty="0">
                <a:solidFill>
                  <a:srgbClr val="434343"/>
                </a:solidFill>
                <a:latin typeface="RobotoCondensed-Regular"/>
              </a:rPr>
              <a:t>акустического излучения</a:t>
            </a:r>
            <a:r>
              <a:rPr lang="ru-RU" dirty="0"/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41959" y="1730737"/>
            <a:ext cx="24215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34343"/>
                </a:solidFill>
                <a:latin typeface="RobotoCondensed-Regular"/>
              </a:rPr>
              <a:t>Принцип действия: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Излучает ультразвуковой сигнал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Засекает время до ответного эхо и рассчитывает расстояние до объекта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710" y="392616"/>
            <a:ext cx="4564405" cy="29538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710" y="3501569"/>
            <a:ext cx="4564405" cy="25463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77" y="4942369"/>
            <a:ext cx="5776083" cy="1154152"/>
          </a:xfrm>
          <a:prstGeom prst="rect">
            <a:avLst/>
          </a:prstGeom>
        </p:spPr>
      </p:pic>
      <p:pic>
        <p:nvPicPr>
          <p:cNvPr id="14" name="Picture 21" descr="http://t3.gstatic.com/images?q=tbn:ANd9GcQHT1pIvqh5PupZh2aJ2Bc5YpLAw-JUSlhX6WQ1FqjuwHTZ7uWxFbl98kW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8" y="4253401"/>
            <a:ext cx="1554139" cy="103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925139" y="4448666"/>
            <a:ext cx="1008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Ультразвуковой датчик дистанции</a:t>
            </a:r>
          </a:p>
        </p:txBody>
      </p:sp>
    </p:spTree>
    <p:extLst>
      <p:ext uri="{BB962C8B-B14F-4D97-AF65-F5344CB8AC3E}">
        <p14:creationId xmlns:p14="http://schemas.microsoft.com/office/powerpoint/2010/main" val="15597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08509" y="6493204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О. 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Шипитько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. Курс "</a:t>
            </a:r>
            <a:r>
              <a:rPr lang="ru-RU" sz="1200" dirty="0">
                <a:solidFill>
                  <a:srgbClr val="000000"/>
                </a:solidFill>
                <a:latin typeface="roboto"/>
                <a:hlinkClick r:id="rId3"/>
              </a:rPr>
              <a:t>Моделирование колесных роботов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" кафедры когнитивных технологий 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69434" y="562962"/>
            <a:ext cx="64536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Радар </a:t>
            </a:r>
            <a:r>
              <a:rPr lang="ru-RU" dirty="0"/>
              <a:t>(</a:t>
            </a:r>
            <a:r>
              <a:rPr lang="ru-RU" dirty="0" err="1"/>
              <a:t>RAdio</a:t>
            </a:r>
            <a:r>
              <a:rPr lang="ru-RU" dirty="0"/>
              <a:t> </a:t>
            </a:r>
            <a:r>
              <a:rPr lang="ru-RU" dirty="0" err="1"/>
              <a:t>Detection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Ranging</a:t>
            </a:r>
            <a:r>
              <a:rPr lang="ru-RU" dirty="0"/>
              <a:t>) основан</a:t>
            </a:r>
            <a:br>
              <a:rPr lang="ru-RU" dirty="0"/>
            </a:br>
            <a:r>
              <a:rPr lang="ru-RU" dirty="0"/>
              <a:t>на использовании так называемого эффекта </a:t>
            </a:r>
            <a:r>
              <a:rPr lang="ru-RU" dirty="0" err="1"/>
              <a:t>Допплера</a:t>
            </a:r>
            <a:r>
              <a:rPr lang="ru-RU" dirty="0"/>
              <a:t> - частота сигнала, отраженного от движущегося автомобиля,</a:t>
            </a:r>
            <a:br>
              <a:rPr lang="ru-RU" dirty="0"/>
            </a:br>
            <a:r>
              <a:rPr lang="ru-RU" dirty="0"/>
              <a:t>сравнивается с исходной частотой.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9434" y="1988428"/>
            <a:ext cx="64536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Радар состоит из передатчика — источника электромагнитного излучения, передающей антенны, принимающей антенны (часто одной и той же), приемника и вычислителя для обработки сигнала. 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34" y="3643802"/>
            <a:ext cx="5231549" cy="11246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680" y="2962305"/>
            <a:ext cx="3371850" cy="29622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674" y="3148042"/>
            <a:ext cx="2590800" cy="2590800"/>
          </a:xfrm>
          <a:prstGeom prst="rect">
            <a:avLst/>
          </a:prstGeom>
        </p:spPr>
      </p:pic>
      <p:pic>
        <p:nvPicPr>
          <p:cNvPr id="12290" name="Picture 2" descr="Primary radar - Wikipedia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87" y="650860"/>
            <a:ext cx="4788807" cy="197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7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08509" y="6493204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О. 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Шипитько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. Курс "</a:t>
            </a:r>
            <a:r>
              <a:rPr lang="ru-RU" sz="1200" dirty="0">
                <a:solidFill>
                  <a:srgbClr val="000000"/>
                </a:solidFill>
                <a:latin typeface="roboto"/>
                <a:hlinkClick r:id="rId3"/>
              </a:rPr>
              <a:t>Моделирование колесных роботов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" кафедры когнитивных технологий 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41960" y="562970"/>
            <a:ext cx="64536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Камера </a:t>
            </a:r>
            <a:r>
              <a:rPr lang="ru-RU" dirty="0"/>
              <a:t>— проективный сенсор. Проецирует 3D мир на 2D плоскость. </a:t>
            </a:r>
            <a:br>
              <a:rPr lang="ru-RU" dirty="0"/>
            </a:b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41959" y="1377641"/>
            <a:ext cx="50551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Принцип действия: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Пиксели матрицы регистрируют отраженный от объектов свет (ослабление излучения в случае рентгена)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Количество упавших на пиксель фотонов преобразуется в электрический сигнал</a:t>
            </a:r>
            <a:br>
              <a:rPr lang="ru-RU" dirty="0"/>
            </a:b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98" y="3420573"/>
            <a:ext cx="5140305" cy="137237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575" y="626830"/>
            <a:ext cx="4711849" cy="234974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262365"/>
            <a:ext cx="5715000" cy="2238375"/>
          </a:xfrm>
          <a:prstGeom prst="rect">
            <a:avLst/>
          </a:prstGeom>
        </p:spPr>
      </p:pic>
      <p:pic>
        <p:nvPicPr>
          <p:cNvPr id="18" name="Picture 23" descr="http://www.arecontvision.ru/b/ctov/164/md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98" y="4907798"/>
            <a:ext cx="1850360" cy="147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2764166" y="5329255"/>
            <a:ext cx="15066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/>
              <a:t>Цифровая видеокамера </a:t>
            </a:r>
            <a:r>
              <a:rPr lang="en-US" sz="1000" dirty="0"/>
              <a:t>AV 2115-DN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411652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26923"/>
          <a:stretch/>
        </p:blipFill>
        <p:spPr>
          <a:xfrm>
            <a:off x="817308" y="2701692"/>
            <a:ext cx="10020683" cy="334441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08509" y="6493204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О. 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Шипитько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. Курс "</a:t>
            </a:r>
            <a:r>
              <a:rPr lang="ru-RU" sz="1200" dirty="0">
                <a:solidFill>
                  <a:srgbClr val="000000"/>
                </a:solidFill>
                <a:latin typeface="roboto"/>
                <a:hlinkClick r:id="rId4"/>
              </a:rPr>
              <a:t>Моделирование колесных роботов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" кафедры когнитивных технологий 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l="15641" t="25775" r="14488" b="40583"/>
          <a:stretch/>
        </p:blipFill>
        <p:spPr>
          <a:xfrm>
            <a:off x="466418" y="242516"/>
            <a:ext cx="10858076" cy="282907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33755" y="6123872"/>
            <a:ext cx="99244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22222"/>
                </a:solidFill>
                <a:latin typeface="RobotoCondensed-Regular"/>
              </a:rPr>
              <a:t>[Depth cameras for mobile </a:t>
            </a:r>
            <a:r>
              <a:rPr lang="en-US" sz="1600" dirty="0" err="1">
                <a:solidFill>
                  <a:srgbClr val="222222"/>
                </a:solidFill>
                <a:latin typeface="RobotoCondensed-Regular"/>
              </a:rPr>
              <a:t>ar</a:t>
            </a:r>
            <a:r>
              <a:rPr lang="en-US" sz="1600" dirty="0">
                <a:solidFill>
                  <a:srgbClr val="222222"/>
                </a:solidFill>
                <a:latin typeface="RobotoCondensed-Regular"/>
              </a:rPr>
              <a:t>: from </a:t>
            </a:r>
            <a:r>
              <a:rPr lang="en-US" sz="1600" dirty="0" err="1">
                <a:solidFill>
                  <a:srgbClr val="222222"/>
                </a:solidFill>
                <a:latin typeface="RobotoCondensed-Regular"/>
              </a:rPr>
              <a:t>iphones</a:t>
            </a:r>
            <a:r>
              <a:rPr lang="en-US" sz="1600" dirty="0">
                <a:solidFill>
                  <a:srgbClr val="222222"/>
                </a:solidFill>
                <a:latin typeface="RobotoCondensed-Regular"/>
              </a:rPr>
              <a:t> to wearables and beyond. </a:t>
            </a:r>
            <a:r>
              <a:rPr lang="en-US" sz="1600" dirty="0" err="1">
                <a:solidFill>
                  <a:srgbClr val="222222"/>
                </a:solidFill>
                <a:latin typeface="RobotoCondensed-Regular"/>
              </a:rPr>
              <a:t>Daqri</a:t>
            </a:r>
            <a:r>
              <a:rPr lang="en-US" sz="1600" dirty="0">
                <a:solidFill>
                  <a:srgbClr val="222222"/>
                </a:solidFill>
                <a:latin typeface="RobotoCondensed-Regular"/>
              </a:rPr>
              <a:t>. Medium]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77866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depth map GIFs - Primo GIF - Latest Animated GIFs">
            <a:extLst>
              <a:ext uri="{FF2B5EF4-FFF2-40B4-BE49-F238E27FC236}">
                <a16:creationId xmlns:a16="http://schemas.microsoft.com/office/drawing/2014/main" id="{9A525282-0026-4F17-A60B-D4D15E0B01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2" y="1404362"/>
            <a:ext cx="5758902" cy="334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996A503-FA0C-4B3F-B431-2B5CFAC8975A}"/>
              </a:ext>
            </a:extLst>
          </p:cNvPr>
          <p:cNvSpPr/>
          <p:nvPr/>
        </p:nvSpPr>
        <p:spPr>
          <a:xfrm>
            <a:off x="1073874" y="5175670"/>
            <a:ext cx="1406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Depth-video.</a:t>
            </a:r>
          </a:p>
          <a:p>
            <a:r>
              <a:rPr lang="ru-RU" dirty="0">
                <a:hlinkClick r:id="rId3"/>
              </a:rPr>
              <a:t>Источник</a:t>
            </a:r>
            <a:endParaRPr lang="ru-RU" dirty="0"/>
          </a:p>
        </p:txBody>
      </p:sp>
      <p:pic>
        <p:nvPicPr>
          <p:cNvPr id="6" name="Picture 6" descr="От кубков к сознанию (часть 3): картография вашего дома с помощью SLAM">
            <a:extLst>
              <a:ext uri="{FF2B5EF4-FFF2-40B4-BE49-F238E27FC236}">
                <a16:creationId xmlns:a16="http://schemas.microsoft.com/office/drawing/2014/main" id="{A5F2F6AA-6E9B-4F07-80D6-9EADB47832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905775"/>
            <a:ext cx="6024113" cy="378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9102A3-209C-4776-8D49-A2C5AD0871AE}"/>
              </a:ext>
            </a:extLst>
          </p:cNvPr>
          <p:cNvSpPr/>
          <p:nvPr/>
        </p:nvSpPr>
        <p:spPr>
          <a:xfrm>
            <a:off x="6225396" y="4898670"/>
            <a:ext cx="27860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Calibri" panose="020F0502020204030204" pitchFamily="34" charset="0"/>
              </a:rPr>
              <a:t>Intel RealSense D</a:t>
            </a:r>
            <a:r>
              <a:rPr lang="ru-RU" dirty="0">
                <a:ea typeface="Calibri" panose="020F0502020204030204" pitchFamily="34" charset="0"/>
              </a:rPr>
              <a:t>435 </a:t>
            </a:r>
            <a:r>
              <a:rPr lang="en-US" dirty="0">
                <a:ea typeface="Calibri" panose="020F0502020204030204" pitchFamily="34" charset="0"/>
              </a:rPr>
              <a:t>(</a:t>
            </a:r>
            <a:r>
              <a:rPr lang="ru-RU" b="1" dirty="0">
                <a:ea typeface="Calibri" panose="020F0502020204030204" pitchFamily="34" charset="0"/>
              </a:rPr>
              <a:t>стереокамера со структурной ИК-подсветкой</a:t>
            </a:r>
            <a:r>
              <a:rPr lang="en-US" dirty="0">
                <a:ea typeface="Calibri" panose="020F0502020204030204" pitchFamily="34" charset="0"/>
              </a:rPr>
              <a:t>) </a:t>
            </a:r>
            <a:r>
              <a:rPr lang="ru-RU" dirty="0">
                <a:ea typeface="Calibri" panose="020F0502020204030204" pitchFamily="34" charset="0"/>
                <a:hlinkClick r:id="rId5"/>
              </a:rPr>
              <a:t>Источник</a:t>
            </a:r>
            <a:r>
              <a:rPr lang="ru-RU" dirty="0">
                <a:ea typeface="Calibri" panose="020F0502020204030204" pitchFamily="34" charset="0"/>
              </a:rPr>
              <a:t> </a:t>
            </a:r>
            <a:endParaRPr lang="ru-RU" dirty="0"/>
          </a:p>
        </p:txBody>
      </p:sp>
      <p:pic>
        <p:nvPicPr>
          <p:cNvPr id="10" name="Picture 5" descr="https://software.intel.com/sites/default/files/managed/96/3b/435-415-cameras-500.135.jpg">
            <a:extLst>
              <a:ext uri="{FF2B5EF4-FFF2-40B4-BE49-F238E27FC236}">
                <a16:creationId xmlns:a16="http://schemas.microsoft.com/office/drawing/2014/main" id="{17824A40-783C-4B08-B706-B080862C4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1" t="1800" r="5749" b="-1800"/>
          <a:stretch/>
        </p:blipFill>
        <p:spPr bwMode="auto">
          <a:xfrm>
            <a:off x="9029965" y="4924548"/>
            <a:ext cx="2334575" cy="151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90805CA-0340-44C5-9896-3227F1C3D392}"/>
              </a:ext>
            </a:extLst>
          </p:cNvPr>
          <p:cNvSpPr/>
          <p:nvPr/>
        </p:nvSpPr>
        <p:spPr>
          <a:xfrm>
            <a:off x="78099" y="6427698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Д. А. Юдин Курс «Основы робототехники» 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</p:spTree>
    <p:extLst>
      <p:ext uri="{BB962C8B-B14F-4D97-AF65-F5344CB8AC3E}">
        <p14:creationId xmlns:p14="http://schemas.microsoft.com/office/powerpoint/2010/main" val="1576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Датчики Холла и как в них не запутаться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844674"/>
            <a:ext cx="3758142" cy="225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Теперь – и холловские: новые датчики магнитного поля от Texas Instr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95" y="1476690"/>
            <a:ext cx="719137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731520" y="44370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hlinkClick r:id="rId5"/>
              </a:rPr>
              <a:t>Источник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B5E529-42A4-462E-AABE-5691FAE01975}"/>
              </a:ext>
            </a:extLst>
          </p:cNvPr>
          <p:cNvSpPr txBox="1"/>
          <p:nvPr/>
        </p:nvSpPr>
        <p:spPr>
          <a:xfrm>
            <a:off x="983411" y="336430"/>
            <a:ext cx="32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Датчик скорости (датчик </a:t>
            </a:r>
            <a:r>
              <a:rPr lang="ru-RU" dirty="0" err="1"/>
              <a:t>хола</a:t>
            </a:r>
            <a:r>
              <a:rPr lang="ru-RU" dirty="0"/>
              <a:t>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811B46-D4F3-491C-8B97-ADC5249BE564}"/>
              </a:ext>
            </a:extLst>
          </p:cNvPr>
          <p:cNvSpPr/>
          <p:nvPr/>
        </p:nvSpPr>
        <p:spPr>
          <a:xfrm>
            <a:off x="78099" y="6427698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Д. А. Юдин Курс «Основы робототехники» 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</p:spTree>
    <p:extLst>
      <p:ext uri="{BB962C8B-B14F-4D97-AF65-F5344CB8AC3E}">
        <p14:creationId xmlns:p14="http://schemas.microsoft.com/office/powerpoint/2010/main" val="25168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5" descr="http://t3.gstatic.com/images?q=tbn:ANd9GcTuNA6Hoxyn394XPsBZDDjltyWvtkxi7c4PBQAspzoB_1BGdeLwUvqLe5R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429" y="3340983"/>
            <a:ext cx="2975897" cy="247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Wheel Speed Sensor Operation &amp; Testing GIF | Gfyca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686752"/>
            <a:ext cx="47625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79120" y="34703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1F3F4"/>
                </a:solidFill>
                <a:latin typeface="Roboto"/>
                <a:hlinkClick r:id="rId5" tooltip="Wheel Speed Sensor Operation &amp; Testing GIF"/>
              </a:rPr>
              <a:t>Wheel Speed Sensor Operation &amp; Testing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22534" name="Picture 6" descr="al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821323"/>
            <a:ext cx="3700145" cy="277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288780" y="1032659"/>
            <a:ext cx="29032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>
                <a:solidFill>
                  <a:srgbClr val="555555"/>
                </a:solidFill>
                <a:latin typeface="Verdana" panose="020B0604030504040204" pitchFamily="34" charset="0"/>
              </a:rPr>
              <a:t>Конструкция индуктивного датчика</a:t>
            </a:r>
            <a:br>
              <a:rPr lang="ru-RU" i="1" dirty="0">
                <a:solidFill>
                  <a:srgbClr val="555555"/>
                </a:solidFill>
                <a:latin typeface="Verdana" panose="020B0604030504040204" pitchFamily="34" charset="0"/>
              </a:rPr>
            </a:br>
            <a:r>
              <a:rPr lang="ru-RU" i="1" dirty="0">
                <a:solidFill>
                  <a:srgbClr val="555555"/>
                </a:solidFill>
                <a:latin typeface="Verdana" panose="020B0604030504040204" pitchFamily="34" charset="0"/>
              </a:rPr>
              <a:t>1. Обмотка</a:t>
            </a:r>
            <a:br>
              <a:rPr lang="ru-RU" i="1" dirty="0">
                <a:solidFill>
                  <a:srgbClr val="555555"/>
                </a:solidFill>
                <a:latin typeface="Verdana" panose="020B0604030504040204" pitchFamily="34" charset="0"/>
              </a:rPr>
            </a:br>
            <a:r>
              <a:rPr lang="ru-RU" i="1" dirty="0">
                <a:solidFill>
                  <a:srgbClr val="555555"/>
                </a:solidFill>
                <a:latin typeface="Verdana" panose="020B0604030504040204" pitchFamily="34" charset="0"/>
              </a:rPr>
              <a:t>2. Метка на маркерном диске в виде пропущенных зубьев</a:t>
            </a:r>
            <a:br>
              <a:rPr lang="ru-RU" i="1" dirty="0">
                <a:solidFill>
                  <a:srgbClr val="555555"/>
                </a:solidFill>
                <a:latin typeface="Verdana" panose="020B0604030504040204" pitchFamily="34" charset="0"/>
              </a:rPr>
            </a:br>
            <a:r>
              <a:rPr lang="ru-RU" i="1" dirty="0">
                <a:solidFill>
                  <a:srgbClr val="555555"/>
                </a:solidFill>
                <a:latin typeface="Verdana" panose="020B0604030504040204" pitchFamily="34" charset="0"/>
              </a:rPr>
              <a:t>3. Постоянный магнит</a:t>
            </a:r>
            <a:endParaRPr lang="ru-RU" dirty="0"/>
          </a:p>
        </p:txBody>
      </p:sp>
      <p:pic>
        <p:nvPicPr>
          <p:cNvPr id="22536" name="Picture 8" descr="a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" y="4031427"/>
            <a:ext cx="9288780" cy="261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963101" y="6363038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8"/>
              </a:rPr>
              <a:t>Источник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9482456" y="5565449"/>
            <a:ext cx="21664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Индуктивные бесконтактные датчики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F4F55-28EA-495C-A7BE-FA066ED82066}"/>
              </a:ext>
            </a:extLst>
          </p:cNvPr>
          <p:cNvSpPr txBox="1"/>
          <p:nvPr/>
        </p:nvSpPr>
        <p:spPr>
          <a:xfrm>
            <a:off x="500332" y="112544"/>
            <a:ext cx="326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Индуктивные датчики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CC1BE37-7503-4E9D-97C9-511024F469A9}"/>
              </a:ext>
            </a:extLst>
          </p:cNvPr>
          <p:cNvSpPr/>
          <p:nvPr/>
        </p:nvSpPr>
        <p:spPr>
          <a:xfrm>
            <a:off x="167641" y="6558618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Д. А. Юдин Курс «Основы робототехники» 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</p:spTree>
    <p:extLst>
      <p:ext uri="{BB962C8B-B14F-4D97-AF65-F5344CB8AC3E}">
        <p14:creationId xmlns:p14="http://schemas.microsoft.com/office/powerpoint/2010/main" val="33737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F3531-DA48-457E-86F8-D09B10C20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49" y="209850"/>
            <a:ext cx="1844615" cy="618286"/>
          </a:xfrm>
        </p:spPr>
        <p:txBody>
          <a:bodyPr>
            <a:normAutofit/>
          </a:bodyPr>
          <a:lstStyle/>
          <a:p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Актуаторы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4DA00-EBDB-4213-9D67-00E74BACC0CD}"/>
              </a:ext>
            </a:extLst>
          </p:cNvPr>
          <p:cNvSpPr txBox="1"/>
          <p:nvPr/>
        </p:nvSpPr>
        <p:spPr>
          <a:xfrm>
            <a:off x="1640456" y="866941"/>
            <a:ext cx="158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Линейные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229925-496E-44FC-B153-E18B91CA6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9" y="1644410"/>
            <a:ext cx="2888411" cy="2065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2FB973-D755-4C12-B3AE-DAE3DF20D94C}"/>
              </a:ext>
            </a:extLst>
          </p:cNvPr>
          <p:cNvSpPr txBox="1"/>
          <p:nvPr/>
        </p:nvSpPr>
        <p:spPr>
          <a:xfrm>
            <a:off x="8676734" y="828136"/>
            <a:ext cx="158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Вращения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8F0FED-BBEE-4972-8C0E-0857E9035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00" y="1634451"/>
            <a:ext cx="2888412" cy="19189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E16DFD-239B-4469-A981-7E0785F3D0FA}"/>
              </a:ext>
            </a:extLst>
          </p:cNvPr>
          <p:cNvSpPr txBox="1"/>
          <p:nvPr/>
        </p:nvSpPr>
        <p:spPr>
          <a:xfrm>
            <a:off x="8469701" y="3621070"/>
            <a:ext cx="209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Редуктор +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электропривод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F2E8F-C17B-4504-BC58-DE274EF77696}"/>
              </a:ext>
            </a:extLst>
          </p:cNvPr>
          <p:cNvSpPr txBox="1"/>
          <p:nvPr/>
        </p:nvSpPr>
        <p:spPr>
          <a:xfrm>
            <a:off x="1579352" y="3656765"/>
            <a:ext cx="1585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Валовый мотор +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шток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5C6196-482E-4A12-AFC1-3BA6D780FE8C}"/>
              </a:ext>
            </a:extLst>
          </p:cNvPr>
          <p:cNvSpPr txBox="1"/>
          <p:nvPr/>
        </p:nvSpPr>
        <p:spPr>
          <a:xfrm>
            <a:off x="527649" y="4677966"/>
            <a:ext cx="50277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ru-RU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Линейные </a:t>
            </a:r>
            <a:r>
              <a:rPr lang="ru-RU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актуаторы</a:t>
            </a:r>
            <a:r>
              <a:rPr lang="ru-RU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состоят из электро-мотора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валового типа)</a:t>
            </a: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механизма обеспечивающего передачу вращения вала мотора, на вращение винтовой пары, потом, с помощью телескопического устройства штока, сам шток делает поступательное движение.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FC467-3B79-4BAB-9893-919FBE5A6361}"/>
              </a:ext>
            </a:extLst>
          </p:cNvPr>
          <p:cNvSpPr txBox="1"/>
          <p:nvPr/>
        </p:nvSpPr>
        <p:spPr>
          <a:xfrm>
            <a:off x="6167886" y="4580095"/>
            <a:ext cx="56675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Актуаторы</a:t>
            </a:r>
            <a:r>
              <a:rPr lang="ru-RU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вращения</a:t>
            </a:r>
            <a:r>
              <a:rPr lang="ru-RU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являются универсальными электроприводами и производят относительно медленное (десятки-сотни об/мин) вращательное движение. Они объединяют в одном устройстве электродвигатель и редуктор. Чем больше передаточное число понижающего редуктора, тем ниже скорость и выше крутящий момент.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6B43A70-44E5-4F4E-8769-C53FB93F41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35" y="626042"/>
            <a:ext cx="3690668" cy="36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5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1649" y="279903"/>
            <a:ext cx="1153610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(от англ. 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совокупность унифицированных технических и программных средств и правил (описаний, соглашений, протоколов), обеспечивающих одновременное взаимодействие устройств и/или программ в вычислительной системе или обеспечение соответствия систем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Першиков В. И., Савинков В. М. Толковый словарь по информатике / Рецензенты: канд. физ.-мат. наук А. С. Марков и д-р физ.-мат. наук И. В.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Поттосин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. — М.: Финансы и статистика, 1991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1650" y="2113535"/>
            <a:ext cx="11628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вычислительной системе взаимодействие может осуществляться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пользовательском,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программном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аппаратном уровнях.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81649" y="2926249"/>
            <a:ext cx="1180367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Физический (аппаратный интерфейс)</a:t>
            </a:r>
            <a:r>
              <a:rPr lang="ru-RU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— способ взаимодействия физических устройств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чаще всего речь идет о компьютерных портах (разъемах) и т.п.</a:t>
            </a:r>
            <a:r>
              <a:rPr lang="en-US" sz="20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000" dirty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интерфейс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приложения, интерфейс прикладного программирования) (англ.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pplication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API) — описание способов (набор классов, процедур, функций, структур или констант), которыми одна компьютерная программа может взаимодействовать с другой программой.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Ссылка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пользователя (Человеко-машинный интерфейс)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совокупность средств, при помощи которых пользователь взаимодействует с различными программами и устройствами. Примеры: интерфейс командной строки, графический интерфейс пользователя, жестовый интерфейс с помощью сенсорного экрана, джойстика и т.д., нейрокомпьютерный интерфейс и др.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F021626-2001-41A2-8001-A8B4E0E402AC}"/>
              </a:ext>
            </a:extLst>
          </p:cNvPr>
          <p:cNvSpPr/>
          <p:nvPr/>
        </p:nvSpPr>
        <p:spPr>
          <a:xfrm>
            <a:off x="167641" y="6558618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Д. А. Юдин Курс «Основы робототехники» 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</p:spTree>
    <p:extLst>
      <p:ext uri="{BB962C8B-B14F-4D97-AF65-F5344CB8AC3E}">
        <p14:creationId xmlns:p14="http://schemas.microsoft.com/office/powerpoint/2010/main" val="33055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5642" t="27476" r="26383" b="35481"/>
          <a:stretch/>
        </p:blipFill>
        <p:spPr>
          <a:xfrm>
            <a:off x="8069534" y="3988680"/>
            <a:ext cx="4051758" cy="167832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67641" y="376418"/>
            <a:ext cx="11628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передачи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набор соглашений интерфейса логического уровня, которые определяют обмен данными между различными программами. Эти соглашения задают единообразный способ передачи сообщений и обработки ошибок.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7641" y="1300466"/>
            <a:ext cx="801161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OSI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7-уровневая логическая модель работы сети. Реализуется группой протоколов и правил связи, организованных в несколько уровней: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физическом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уровне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определяются физические (механические, электрические, оптические) характеристики линий связи;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канальном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уровне определяются правила использования физического уровня узлами сети;</a:t>
            </a:r>
          </a:p>
          <a:p>
            <a:pPr marL="342900" indent="-342900">
              <a:buFont typeface="+mj-lt"/>
              <a:buAutoNum type="arabicPeriod"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уровень отвечает за адресацию и доставку сообщений;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транспортный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уровень контролирует очередность прохождения компонентов сообщения;</a:t>
            </a:r>
          </a:p>
          <a:p>
            <a:pPr marL="342900" indent="-342900">
              <a:buFont typeface="+mj-lt"/>
              <a:buAutoNum type="arabicPeriod"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сеансовый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уровень координирует связь между двумя прикладными программами, работающими на разных рабочих станциях;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служит для преобразования данных из внутреннего формата компьютера в формат передачи;</a:t>
            </a:r>
          </a:p>
          <a:p>
            <a:pPr marL="342900" indent="-342900">
              <a:buFont typeface="+mj-lt"/>
              <a:buAutoNum type="arabicPeriod"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уровень является пограничным между прикладной программой и другими уровнями, обеспечивая удобный интерфейс связи для сетевых программ пользователя.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179251" y="1299748"/>
            <a:ext cx="38325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Другая модель работы сети —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 протоколов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содержит 4 уровня: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канальный уровень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layer),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сетевой уровень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layer),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транспортный уровень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layer),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прикладной уровень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layer).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8A544DD-A89E-4966-A8EC-C8F7DC3FE5F0}"/>
              </a:ext>
            </a:extLst>
          </p:cNvPr>
          <p:cNvSpPr/>
          <p:nvPr/>
        </p:nvSpPr>
        <p:spPr>
          <a:xfrm>
            <a:off x="167641" y="6558618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Д. А. Юдин Курс «Основы робототехники» 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</p:spTree>
    <p:extLst>
      <p:ext uri="{BB962C8B-B14F-4D97-AF65-F5344CB8AC3E}">
        <p14:creationId xmlns:p14="http://schemas.microsoft.com/office/powerpoint/2010/main" val="51291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1F13E17B-95FE-413F-8A06-E71C3FD708C0}"/>
              </a:ext>
            </a:extLst>
          </p:cNvPr>
          <p:cNvSpPr/>
          <p:nvPr/>
        </p:nvSpPr>
        <p:spPr>
          <a:xfrm>
            <a:off x="3985404" y="1293962"/>
            <a:ext cx="4710022" cy="45720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4C390-D22D-4AD3-A590-A3201D486FCC}"/>
              </a:ext>
            </a:extLst>
          </p:cNvPr>
          <p:cNvSpPr txBox="1"/>
          <p:nvPr/>
        </p:nvSpPr>
        <p:spPr>
          <a:xfrm>
            <a:off x="7323827" y="1552755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Агент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4EC0F3D0-7CB2-4260-AF5D-D9C2E583859A}"/>
              </a:ext>
            </a:extLst>
          </p:cNvPr>
          <p:cNvSpPr/>
          <p:nvPr/>
        </p:nvSpPr>
        <p:spPr>
          <a:xfrm>
            <a:off x="741872" y="1552755"/>
            <a:ext cx="2622431" cy="114443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наблюдатель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CC58574-27E0-4603-B2A9-B2E97D1AACBC}"/>
              </a:ext>
            </a:extLst>
          </p:cNvPr>
          <p:cNvSpPr/>
          <p:nvPr/>
        </p:nvSpPr>
        <p:spPr>
          <a:xfrm>
            <a:off x="4215442" y="1552755"/>
            <a:ext cx="2622431" cy="114443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 управления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D22713B-BD57-42DB-AB6D-4168C83DB2AF}"/>
              </a:ext>
            </a:extLst>
          </p:cNvPr>
          <p:cNvSpPr/>
          <p:nvPr/>
        </p:nvSpPr>
        <p:spPr>
          <a:xfrm>
            <a:off x="4215442" y="2856781"/>
            <a:ext cx="2622431" cy="244846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Когнитивная/</a:t>
            </a:r>
          </a:p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реактивная архитектура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0C810CF-4CFE-447A-8894-CE332D325116}"/>
              </a:ext>
            </a:extLst>
          </p:cNvPr>
          <p:cNvSpPr/>
          <p:nvPr/>
        </p:nvSpPr>
        <p:spPr>
          <a:xfrm>
            <a:off x="6944265" y="3007743"/>
            <a:ext cx="1639018" cy="114443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датчиков и контроллеров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D8E384E-6727-45E9-9E35-9D69E4D1385E}"/>
              </a:ext>
            </a:extLst>
          </p:cNvPr>
          <p:cNvSpPr/>
          <p:nvPr/>
        </p:nvSpPr>
        <p:spPr>
          <a:xfrm>
            <a:off x="6935639" y="4272950"/>
            <a:ext cx="1639018" cy="114443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Актуаторы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3756427-1E3F-4318-AFFE-0DC7A8F146F3}"/>
              </a:ext>
            </a:extLst>
          </p:cNvPr>
          <p:cNvSpPr/>
          <p:nvPr/>
        </p:nvSpPr>
        <p:spPr>
          <a:xfrm>
            <a:off x="9247516" y="2577859"/>
            <a:ext cx="1639018" cy="307819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Внешняя среда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21E12E7-3CC9-4AE0-83A1-94A071BC7A7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64303" y="2124974"/>
            <a:ext cx="85113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7FC8961-262D-4C9B-A386-089880B14A6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526658" y="2697193"/>
            <a:ext cx="0" cy="1595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A5C410B-6578-42AD-8474-944943E9FA8A}"/>
              </a:ext>
            </a:extLst>
          </p:cNvPr>
          <p:cNvCxnSpPr>
            <a:cxnSpLocks/>
          </p:cNvCxnSpPr>
          <p:nvPr/>
        </p:nvCxnSpPr>
        <p:spPr>
          <a:xfrm>
            <a:off x="6837873" y="3579962"/>
            <a:ext cx="356557" cy="0"/>
          </a:xfrm>
          <a:prstGeom prst="straightConnector1">
            <a:avLst/>
          </a:prstGeom>
          <a:ln w="762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008812B-AAFE-4EE4-837A-A853F7A2DBEC}"/>
              </a:ext>
            </a:extLst>
          </p:cNvPr>
          <p:cNvCxnSpPr>
            <a:cxnSpLocks/>
          </p:cNvCxnSpPr>
          <p:nvPr/>
        </p:nvCxnSpPr>
        <p:spPr>
          <a:xfrm>
            <a:off x="6765986" y="4876799"/>
            <a:ext cx="356557" cy="0"/>
          </a:xfrm>
          <a:prstGeom prst="straightConnector1">
            <a:avLst/>
          </a:prstGeom>
          <a:ln w="762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2E5D1E3-5755-4A63-814C-81C8652FD53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689675" y="4116956"/>
            <a:ext cx="557841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659F28E-CC80-4E5E-AC0D-41DE6FFAC4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278" y="1887839"/>
            <a:ext cx="1144490" cy="10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0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366697" y="248409"/>
            <a:ext cx="4292044" cy="1472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Базовая структура программ в ROS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1915750" y="1667873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sz="1633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sz="16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Рисунок 40"/>
          <p:cNvPicPr/>
          <p:nvPr/>
        </p:nvPicPr>
        <p:blipFill>
          <a:blip r:embed="rId2"/>
          <a:stretch/>
        </p:blipFill>
        <p:spPr>
          <a:xfrm>
            <a:off x="642066" y="1030916"/>
            <a:ext cx="4179967" cy="1978128"/>
          </a:xfrm>
          <a:prstGeom prst="rect">
            <a:avLst/>
          </a:prstGeom>
          <a:ln>
            <a:noFill/>
          </a:ln>
        </p:spPr>
      </p:pic>
      <p:sp>
        <p:nvSpPr>
          <p:cNvPr id="42" name="TextShape 3"/>
          <p:cNvSpPr txBox="1"/>
          <p:nvPr/>
        </p:nvSpPr>
        <p:spPr>
          <a:xfrm>
            <a:off x="6187157" y="43364"/>
            <a:ext cx="5553739" cy="53948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Стеки и декларация стеков — это наборы пакетов, объединенных для выполнения какой-либо общей цели (стек навигации роботом). В декларационных файлах указываются зависимости от других стеков, информация о лицензиях использования и сопутствующая информация о стеке.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Пакеты — это основная единица файловой системы ROS. Фактически, пакетом является набор узлов, сервисов и сообщений, реализующих локальную задачу в рамках стека.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Топики — широковещательные каналы, через которые происходит коммуникация между узлами ROS. Для общения через топики, узлы не обязаны находится в одном пакете. Связь через топик работает в 1 направлении – 1 узел пишет, другие считывают, но не могут писать.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Узлы — Программы на языках C++, Python. 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Сообщения — данные, которые выдают узлы ROS. Типы данных, поддерживаемые в сообщениях декларируются в специальных  файлах типа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msg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внутри пакета. Типы данных приведены в таблице. Также, возможны сложносоставные структуры данных, составленные из простых типов. (Тип соединения: один «говорит», второй «слушает».)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 — тип соединения узлов, наследуемый из формата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msg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Сервисы позволяют реализовывать двухстороннюю связь между узлами. (Тип соединения: один «говорит», затем «слушает», второй «слушает», потом «говорит».)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Действия - Действия ROS имеют отношения связи клиент-сервер с указанным протоколом. Действия используют темы ROS для отправки сообщений о целях от клиента на сервер. Вы можете отменить цели с помощью клиента действий. После получения цели сервер обрабатывает ее и может вернуть информацию клиенту. Эта информация включает в себя статус сервера, состояние текущей цели, обратную связь по этой цели во время работы и, наконец, сообщение о результате, когда цель достигнута.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Line 4"/>
          <p:cNvSpPr/>
          <p:nvPr/>
        </p:nvSpPr>
        <p:spPr>
          <a:xfrm flipV="1">
            <a:off x="4462790" y="2547367"/>
            <a:ext cx="326585" cy="65317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44" name="CustomShape 5"/>
          <p:cNvSpPr/>
          <p:nvPr/>
        </p:nvSpPr>
        <p:spPr>
          <a:xfrm>
            <a:off x="4789375" y="2416733"/>
            <a:ext cx="843244" cy="261268"/>
          </a:xfrm>
          <a:prstGeom prst="rect">
            <a:avLst/>
          </a:prstGeom>
          <a:solidFill>
            <a:srgbClr val="DDDDDD"/>
          </a:solidFill>
          <a:ln>
            <a:solidFill>
              <a:srgbClr val="33003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 anchor="ctr"/>
          <a:lstStyle/>
          <a:p>
            <a:pPr algn="ctr"/>
            <a:r>
              <a:rPr lang="ru-RU" sz="907">
                <a:latin typeface="Times New Roman" panose="02020603050405020304" pitchFamily="18" charset="0"/>
                <a:cs typeface="Times New Roman" panose="02020603050405020304" pitchFamily="18" charset="0"/>
              </a:rPr>
              <a:t>Топики</a:t>
            </a:r>
            <a:endParaRPr sz="16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CustomShape 6"/>
          <p:cNvSpPr/>
          <p:nvPr/>
        </p:nvSpPr>
        <p:spPr>
          <a:xfrm>
            <a:off x="4658741" y="3069904"/>
            <a:ext cx="326585" cy="1959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TextShape 7"/>
          <p:cNvSpPr txBox="1"/>
          <p:nvPr/>
        </p:nvSpPr>
        <p:spPr>
          <a:xfrm>
            <a:off x="4593424" y="3069904"/>
            <a:ext cx="561400" cy="27596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ru-RU" sz="907">
                <a:latin typeface="Times New Roman" panose="02020603050405020304" pitchFamily="18" charset="0"/>
                <a:cs typeface="Times New Roman" panose="02020603050405020304" pitchFamily="18" charset="0"/>
              </a:rPr>
              <a:t>Узлы</a:t>
            </a:r>
            <a:endParaRPr sz="16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Line 8"/>
          <p:cNvSpPr/>
          <p:nvPr/>
        </p:nvSpPr>
        <p:spPr>
          <a:xfrm flipV="1">
            <a:off x="4789375" y="2678001"/>
            <a:ext cx="326585" cy="391903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pic>
        <p:nvPicPr>
          <p:cNvPr id="48" name="Рисунок 47"/>
          <p:cNvPicPr/>
          <p:nvPr/>
        </p:nvPicPr>
        <p:blipFill>
          <a:blip r:embed="rId3"/>
          <a:stretch/>
        </p:blipFill>
        <p:spPr>
          <a:xfrm>
            <a:off x="1054870" y="3491739"/>
            <a:ext cx="3723074" cy="3008832"/>
          </a:xfrm>
          <a:prstGeom prst="rect">
            <a:avLst/>
          </a:prstGeom>
          <a:ln w="10080">
            <a:noFill/>
          </a:ln>
        </p:spPr>
      </p:pic>
    </p:spTree>
    <p:extLst>
      <p:ext uri="{BB962C8B-B14F-4D97-AF65-F5344CB8AC3E}">
        <p14:creationId xmlns:p14="http://schemas.microsoft.com/office/powerpoint/2010/main" val="21371407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261668" y="136193"/>
            <a:ext cx="6001971" cy="379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топиков и доступ к ним. Мастер узел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Рисунок 49"/>
          <p:cNvPicPr/>
          <p:nvPr/>
        </p:nvPicPr>
        <p:blipFill>
          <a:blip r:embed="rId2"/>
          <a:stretch/>
        </p:blipFill>
        <p:spPr>
          <a:xfrm>
            <a:off x="154707" y="652876"/>
            <a:ext cx="5301498" cy="2309662"/>
          </a:xfrm>
          <a:prstGeom prst="rect">
            <a:avLst/>
          </a:prstGeom>
          <a:ln>
            <a:noFill/>
          </a:ln>
        </p:spPr>
      </p:pic>
      <p:sp>
        <p:nvSpPr>
          <p:cNvPr id="51" name="TextShape 2"/>
          <p:cNvSpPr txBox="1"/>
          <p:nvPr/>
        </p:nvSpPr>
        <p:spPr>
          <a:xfrm>
            <a:off x="5456205" y="1417320"/>
            <a:ext cx="6312122" cy="4769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Топики являются шинами для одно потокового соединения узлов. Публикуя сообщения в топик, узел не знает ничего о других узлах, которые могут считывать данное сообщение из топика. Считывающие узлы также не знают ничего про публикующий узел. Топики основаны на TCP/IP протоколе (TCPROS), но могут использовать и UDP протокол (UDPROS). UDP протокол используется в основном для удаленного манипулирования роботом. Для отправки сообщения в топик используется метод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Помимо отправки полной информации сообщения, метод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поддерживает частичную отправку, с использованием именованных частей сообщений.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Мастер узел в ROS следит за именованием и регистрацией сервисов для связи узлов в системе. Также, Мастер следит за созданием публикующих и считывающих узлов в топиках.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Shape 3"/>
          <p:cNvSpPr txBox="1"/>
          <p:nvPr/>
        </p:nvSpPr>
        <p:spPr>
          <a:xfrm>
            <a:off x="636571" y="3437965"/>
            <a:ext cx="4204369" cy="2404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rospy.Publisher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topic_name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std_msgs.msg.String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queue_size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pub.publish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std_msgs.msg.String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rospy.Subscriber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chatter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callback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3129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279823" y="255761"/>
            <a:ext cx="4237180" cy="4033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сервисов и доступ к ним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3275978" y="1330354"/>
            <a:ext cx="1241025" cy="6531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 anchor="ctr"/>
          <a:lstStyle/>
          <a:p>
            <a:pPr algn="ctr"/>
            <a:r>
              <a:rPr lang="ru-RU" sz="1633">
                <a:latin typeface="Times New Roman" panose="02020603050405020304" pitchFamily="18" charset="0"/>
                <a:cs typeface="Times New Roman" panose="02020603050405020304" pitchFamily="18" charset="0"/>
              </a:rPr>
              <a:t>Node2</a:t>
            </a:r>
            <a:endParaRPr sz="16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793928" y="1330354"/>
            <a:ext cx="1241025" cy="6531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 anchor="ctr"/>
          <a:lstStyle/>
          <a:p>
            <a:pPr algn="ctr"/>
            <a:r>
              <a:rPr lang="ru-RU" sz="1633">
                <a:latin typeface="Times New Roman" panose="02020603050405020304" pitchFamily="18" charset="0"/>
                <a:cs typeface="Times New Roman" panose="02020603050405020304" pitchFamily="18" charset="0"/>
              </a:rPr>
              <a:t>Node1</a:t>
            </a:r>
            <a:endParaRPr sz="16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2034953" y="1591622"/>
            <a:ext cx="1241025" cy="130634"/>
          </a:xfrm>
          <a:prstGeom prst="leftRightArrow">
            <a:avLst>
              <a:gd name="adj1" fmla="val 3580"/>
              <a:gd name="adj2" fmla="val 10800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5"/>
          <p:cNvSpPr/>
          <p:nvPr/>
        </p:nvSpPr>
        <p:spPr>
          <a:xfrm>
            <a:off x="2230904" y="2440744"/>
            <a:ext cx="849122" cy="1110391"/>
          </a:xfrm>
          <a:prstGeom prst="flowChartMagneticDisk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46" tIns="40823" rIns="81646" bIns="40823" anchor="ctr"/>
          <a:lstStyle/>
          <a:p>
            <a:pPr algn="ctr"/>
            <a:r>
              <a:rPr lang="ru-RU" sz="1633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endParaRPr sz="16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8" name="Line 6"/>
          <p:cNvCxnSpPr>
            <a:stCxn id="54" idx="2"/>
            <a:endCxn id="57" idx="4"/>
          </p:cNvCxnSpPr>
          <p:nvPr/>
        </p:nvCxnSpPr>
        <p:spPr>
          <a:xfrm flipH="1">
            <a:off x="3080027" y="1983525"/>
            <a:ext cx="816790" cy="1012742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cxnSp>
        <p:nvCxnSpPr>
          <p:cNvPr id="59" name="Line 7"/>
          <p:cNvCxnSpPr>
            <a:stCxn id="55" idx="2"/>
            <a:endCxn id="57" idx="2"/>
          </p:cNvCxnSpPr>
          <p:nvPr/>
        </p:nvCxnSpPr>
        <p:spPr>
          <a:xfrm>
            <a:off x="1414441" y="1983525"/>
            <a:ext cx="816790" cy="1012742"/>
          </a:xfrm>
          <a:prstGeom prst="straightConnector1">
            <a:avLst/>
          </a:prstGeom>
          <a:ln>
            <a:solidFill>
              <a:srgbClr val="000000"/>
            </a:solidFill>
            <a:tailEnd type="triangle" w="med" len="med"/>
          </a:ln>
        </p:spPr>
      </p:cxnSp>
      <p:sp>
        <p:nvSpPr>
          <p:cNvPr id="60" name="TextShape 8"/>
          <p:cNvSpPr txBox="1"/>
          <p:nvPr/>
        </p:nvSpPr>
        <p:spPr>
          <a:xfrm>
            <a:off x="2230905" y="1330354"/>
            <a:ext cx="96865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ru-RU" sz="16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Service1</a:t>
            </a:r>
            <a:endParaRPr sz="16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Shape 9"/>
          <p:cNvSpPr txBox="1"/>
          <p:nvPr/>
        </p:nvSpPr>
        <p:spPr>
          <a:xfrm>
            <a:off x="6707591" y="659065"/>
            <a:ext cx="4310645" cy="50020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Сервисы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являются «двусторонним» типом соединения между узлами, не нуждающемся в создании топиков или каких-либо промежуточных структур.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Типы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сервисов наследуются от типов посылаемых сообщений и  должны быть описаны в соответствующих .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srv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файлах.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Сообщения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идущие через сервис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хэшируются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посредством MD5 алгоритма. Узел способен взаимодействовать с сервисом, только если типы сервиса удовлетворяют его встроенным типам для отправки/принятия сообщений. При создании сервиса объявляется его имя, файл, описывающий тип соединения и функция, обрабатывающая пришедшие сообщения и возвращающая ответ. Взаимодействие узлов посредством сервисов на языке Python описывается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классами</a:t>
            </a:r>
          </a:p>
          <a:p>
            <a:pPr algn="just"/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Service/</a:t>
            </a:r>
            <a:r>
              <a:rPr lang="ru-RU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ServiceRequest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ServiceResponse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классами, отвечающими за обработку исключений.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Shape 10"/>
          <p:cNvSpPr txBox="1"/>
          <p:nvPr/>
        </p:nvSpPr>
        <p:spPr>
          <a:xfrm>
            <a:off x="604240" y="4111735"/>
            <a:ext cx="3690089" cy="23092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rospy.Service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add_two_ints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AddTwoInts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handle_add_two_ints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add_two_ints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rospy.ServiceProxy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add_two_ints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AddTwoInts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472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462837" y="392225"/>
            <a:ext cx="5462476" cy="5101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действий и работа с ними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" name="Рисунок 63"/>
          <p:cNvPicPr/>
          <p:nvPr/>
        </p:nvPicPr>
        <p:blipFill>
          <a:blip r:embed="rId2"/>
          <a:stretch/>
        </p:blipFill>
        <p:spPr>
          <a:xfrm>
            <a:off x="672353" y="1044283"/>
            <a:ext cx="7207624" cy="2547367"/>
          </a:xfrm>
          <a:prstGeom prst="rect">
            <a:avLst/>
          </a:prstGeom>
          <a:ln>
            <a:noFill/>
          </a:ln>
        </p:spPr>
      </p:pic>
      <p:sp>
        <p:nvSpPr>
          <p:cNvPr id="65" name="TextShape 2"/>
          <p:cNvSpPr txBox="1"/>
          <p:nvPr/>
        </p:nvSpPr>
        <p:spPr>
          <a:xfrm>
            <a:off x="462837" y="3737782"/>
            <a:ext cx="8779540" cy="43644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В рамках работы с ROS существует возможность делегировать некоторому узлу длительную задачу и отслеживать ход её выполнения, либо прервать на каком-то этапе работы. Для этого существует пакет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actionlib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позволяет создавать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ActionServer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ActionClient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общающиеся посредством ROS Action Protocol, с помощью ROS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Также, пользователям предоставляется API, позволяющее запрашивать цели на стороне клиента и выполнять их на стороне сервера с помощью функций. Действия описываются в специальных .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файлах, имеющих  структуру цель — результат — обратная связь.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ActionServer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включает правила выполнения целей: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45000"/>
              <a:buFont typeface="Wingdings" panose="05000000000000000000" pitchFamily="2" charset="2"/>
              <a:buChar char="q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 1 цель имеет статус «активна» в текущее время.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45000"/>
              <a:buFont typeface="Wingdings" panose="05000000000000000000" pitchFamily="2" charset="2"/>
              <a:buChar char="q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поздние цели выполняются раньше пришедших ранее.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45000"/>
              <a:buFont typeface="Wingdings" panose="05000000000000000000" pitchFamily="2" charset="2"/>
              <a:buChar char="q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у пришедшей цели временные метки меньше/равны временным меткам предыдущих целей - выполняется пришедшая цель.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45000"/>
              <a:buFont typeface="Wingdings" panose="05000000000000000000" pitchFamily="2" charset="2"/>
              <a:buChar char="q"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Принятие новой цели символизирует успешное выполнение старой, статус которой будет изменен.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675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0" y="0"/>
            <a:ext cx="1804875" cy="5313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Gazebo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Рисунок 66"/>
          <p:cNvPicPr/>
          <p:nvPr/>
        </p:nvPicPr>
        <p:blipFill>
          <a:blip r:embed="rId2"/>
          <a:stretch/>
        </p:blipFill>
        <p:spPr>
          <a:xfrm>
            <a:off x="87932" y="915366"/>
            <a:ext cx="6440424" cy="4516169"/>
          </a:xfrm>
          <a:prstGeom prst="rect">
            <a:avLst/>
          </a:prstGeom>
          <a:ln>
            <a:noFill/>
          </a:ln>
        </p:spPr>
      </p:pic>
      <p:sp>
        <p:nvSpPr>
          <p:cNvPr id="68" name="TextShape 2"/>
          <p:cNvSpPr txBox="1"/>
          <p:nvPr/>
        </p:nvSpPr>
        <p:spPr>
          <a:xfrm>
            <a:off x="7031737" y="119913"/>
            <a:ext cx="4551124" cy="436448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/>
            <a:r>
              <a:rPr lang="ru-RU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Gazebo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проект позволяющий симулировать роботов и миры, в которых они взаимодействуют друг с другом и с различными предметами. В ROS мир и робот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Gazebo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являются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отдельностоящими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пакетами со своими описаниями. Для описания кинематики и динамики робота используются .URDF файлы, имеющие XML структуру. Также, используется новый для ROS формат .SDF, позволяющий описывать как динамику, так и статику всех объектов на карте мира ROS, включая такие же свойства роботов. Элементы на карте мира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Gazebo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имеют различные атрибуты и свойства.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Gazebo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взаимодействовать со стеком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ros_control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симулирования контроллеров роботов. Создан ряд стеков ROS по взаимодействую с плагинами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Gazebo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Рисунок 68"/>
          <p:cNvPicPr/>
          <p:nvPr/>
        </p:nvPicPr>
        <p:blipFill>
          <a:blip r:embed="rId3"/>
          <a:stretch/>
        </p:blipFill>
        <p:spPr>
          <a:xfrm>
            <a:off x="6528356" y="3702279"/>
            <a:ext cx="5663644" cy="30358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9161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-140667" y="295964"/>
            <a:ext cx="2490676" cy="6959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ros_control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" name="Рисунок 70"/>
          <p:cNvPicPr/>
          <p:nvPr/>
        </p:nvPicPr>
        <p:blipFill>
          <a:blip r:embed="rId2"/>
          <a:stretch/>
        </p:blipFill>
        <p:spPr>
          <a:xfrm>
            <a:off x="1980740" y="326290"/>
            <a:ext cx="9705292" cy="62054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3321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140656" y="236777"/>
            <a:ext cx="3277060" cy="6319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Gazebo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ROS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plugins</a:t>
            </a:r>
            <a:endParaRPr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Рисунок 72"/>
          <p:cNvPicPr/>
          <p:nvPr/>
        </p:nvPicPr>
        <p:blipFill>
          <a:blip r:embed="rId2"/>
          <a:stretch/>
        </p:blipFill>
        <p:spPr>
          <a:xfrm>
            <a:off x="562974" y="868681"/>
            <a:ext cx="8211312" cy="5642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94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Мультимедиа в Интернете 3" title="TurtleBot3 51 Machine Learning tutorial 3">
            <a:hlinkClick r:id="" action="ppaction://media"/>
            <a:extLst>
              <a:ext uri="{FF2B5EF4-FFF2-40B4-BE49-F238E27FC236}">
                <a16:creationId xmlns:a16="http://schemas.microsoft.com/office/drawing/2014/main" id="{FFE3A7EC-BAB3-4787-89D8-7F19CA92EB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066779" y="100584"/>
            <a:ext cx="6125221" cy="3460750"/>
          </a:xfrm>
          <a:prstGeom prst="rect">
            <a:avLst/>
          </a:prstGeom>
        </p:spPr>
      </p:pic>
      <p:pic>
        <p:nvPicPr>
          <p:cNvPr id="7" name="Мультимедиа в Интернете 6" title="TurtleBot3 37 Gazebo Simulation Tutorial">
            <a:hlinkClick r:id="" action="ppaction://media"/>
            <a:extLst>
              <a:ext uri="{FF2B5EF4-FFF2-40B4-BE49-F238E27FC236}">
                <a16:creationId xmlns:a16="http://schemas.microsoft.com/office/drawing/2014/main" id="{A19A7B6B-9995-4E95-9CCF-3A948F7A847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-58442" y="100584"/>
            <a:ext cx="6125221" cy="3460750"/>
          </a:xfrm>
          <a:prstGeom prst="rect">
            <a:avLst/>
          </a:prstGeom>
        </p:spPr>
      </p:pic>
      <p:pic>
        <p:nvPicPr>
          <p:cNvPr id="8" name="Мультимедиа в Интернете 7" title="TurtleBot3 45 TurtleBot3 with OpenManipulator">
            <a:hlinkClick r:id="" action="ppaction://media"/>
            <a:extLst>
              <a:ext uri="{FF2B5EF4-FFF2-40B4-BE49-F238E27FC236}">
                <a16:creationId xmlns:a16="http://schemas.microsoft.com/office/drawing/2014/main" id="{1C98D1F1-AB43-44FA-BE91-D79503C79235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8"/>
          <a:stretch>
            <a:fillRect/>
          </a:stretch>
        </p:blipFill>
        <p:spPr>
          <a:xfrm>
            <a:off x="0" y="3561334"/>
            <a:ext cx="5834807" cy="3296666"/>
          </a:xfrm>
          <a:prstGeom prst="rect">
            <a:avLst/>
          </a:prstGeom>
        </p:spPr>
      </p:pic>
      <p:pic>
        <p:nvPicPr>
          <p:cNvPr id="9" name="Мультимедиа в Интернете 8" title="Testing Robustness">
            <a:hlinkClick r:id="" action="ppaction://media"/>
            <a:extLst>
              <a:ext uri="{FF2B5EF4-FFF2-40B4-BE49-F238E27FC236}">
                <a16:creationId xmlns:a16="http://schemas.microsoft.com/office/drawing/2014/main" id="{74DF1AC4-CCDB-4C14-B119-543FAAEFEAD1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9"/>
          <a:stretch>
            <a:fillRect/>
          </a:stretch>
        </p:blipFill>
        <p:spPr>
          <a:xfrm>
            <a:off x="6192277" y="3468156"/>
            <a:ext cx="5999723" cy="33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24275" y="2273301"/>
            <a:ext cx="3800475" cy="6032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</a:t>
            </a:r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ru-RU" b="1" dirty="0" smtClean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ru-RU" b="1" dirty="0" smtClean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ru-RU" b="1" dirty="0" smtClean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382327" y="4377035"/>
            <a:ext cx="5600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Руководитель проекта </a:t>
            </a:r>
            <a:r>
              <a:rPr lang="ru-RU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Когнитивный ассистент</a:t>
            </a:r>
            <a:r>
              <a:rPr lang="en-US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старший преподаватель, к.т.н. Киселёв Г.А.</a:t>
            </a: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+79067993329</a:t>
            </a: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dirty="0" smtClean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kiselev@isa.ru</a:t>
            </a:r>
            <a:endParaRPr lang="en-US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30" y="3258719"/>
            <a:ext cx="2857020" cy="36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26" y="132820"/>
            <a:ext cx="8699292" cy="5970850"/>
          </a:xfrm>
          <a:prstGeom prst="rect">
            <a:avLst/>
          </a:prstGeom>
        </p:spPr>
      </p:pic>
      <p:pic>
        <p:nvPicPr>
          <p:cNvPr id="7" name="Picture 4" descr="http://t1.gstatic.com/images?q=tbn:ANd9GcQ9OTQSpjY12-lpR_2GXa5s6BGvjG9OUDroJpNYPC_7wvgwqidG6OZ58DvKww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 bwMode="auto">
          <a:xfrm>
            <a:off x="1889035" y="2708661"/>
            <a:ext cx="1008112" cy="9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764090" y="3637633"/>
            <a:ext cx="1258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" dirty="0"/>
              <a:t>Тахометр </a:t>
            </a:r>
            <a:r>
              <a:rPr lang="en-US" sz="800" dirty="0" err="1"/>
              <a:t>Defi</a:t>
            </a:r>
            <a:r>
              <a:rPr lang="en-US" sz="800" dirty="0"/>
              <a:t>. </a:t>
            </a:r>
            <a:endParaRPr lang="ru-RU" sz="800" dirty="0"/>
          </a:p>
          <a:p>
            <a:pPr algn="ctr"/>
            <a:r>
              <a:rPr lang="ru-RU" sz="800" dirty="0"/>
              <a:t>Измеряет число оборотов двигателя в минуту</a:t>
            </a:r>
          </a:p>
        </p:txBody>
      </p:sp>
      <p:pic>
        <p:nvPicPr>
          <p:cNvPr id="10" name="Picture 6" descr="http://t1.gstatic.com/images?q=tbn:ANd9GcRZFLR_fKW4Y4mHNRi5wXWZ5QwKTK974wweajhEcT-xqIQ3JWUgPFs33mO6j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148" y="4257725"/>
            <a:ext cx="1080120" cy="98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947714" y="5016568"/>
            <a:ext cx="9172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/>
              <a:t>Датчик силы </a:t>
            </a:r>
            <a:r>
              <a:rPr lang="en-US" sz="800" dirty="0"/>
              <a:t>Z4A</a:t>
            </a:r>
            <a:endParaRPr lang="ru-RU" sz="800" dirty="0"/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4" t="37522" r="27904" b="18541"/>
          <a:stretch/>
        </p:blipFill>
        <p:spPr bwMode="auto">
          <a:xfrm>
            <a:off x="242733" y="4964279"/>
            <a:ext cx="1080120" cy="91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324174" y="5881639"/>
            <a:ext cx="992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/>
              <a:t>Датчик крутящего </a:t>
            </a:r>
            <a:endParaRPr lang="en-US" sz="800" dirty="0"/>
          </a:p>
          <a:p>
            <a:r>
              <a:rPr lang="ru-RU" sz="800" dirty="0"/>
              <a:t>момента </a:t>
            </a:r>
            <a:r>
              <a:rPr lang="en-US" sz="800" dirty="0"/>
              <a:t>DR-3000</a:t>
            </a:r>
            <a:endParaRPr lang="ru-RU" sz="800" dirty="0"/>
          </a:p>
        </p:txBody>
      </p:sp>
      <p:pic>
        <p:nvPicPr>
          <p:cNvPr id="14" name="Picture 11" descr="http://upload.wikimedia.org/wikipedia/commons/thumb/6/6f/Rotatory_EnDat_Encoder.jpg/220px-Rotatory_EnDat_Encod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11" y="2708661"/>
            <a:ext cx="881742" cy="79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19312" y="3432175"/>
            <a:ext cx="1447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" dirty="0"/>
              <a:t>Абсолютный многооборотный </a:t>
            </a:r>
            <a:r>
              <a:rPr lang="ru-RU" sz="800" dirty="0" err="1"/>
              <a:t>энкодер</a:t>
            </a:r>
            <a:endParaRPr lang="ru-RU" sz="800" dirty="0"/>
          </a:p>
        </p:txBody>
      </p:sp>
      <p:pic>
        <p:nvPicPr>
          <p:cNvPr id="16" name="Picture 13" descr="http://t1.gstatic.com/images?q=tbn:ANd9GcQOKpBWx5eUspXF90_JihnVHfwc7QxeUWpuuTMtz0XaBtJzRGgBfvgnWJSL0w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9"/>
          <a:stretch/>
        </p:blipFill>
        <p:spPr bwMode="auto">
          <a:xfrm>
            <a:off x="412297" y="3983153"/>
            <a:ext cx="828235" cy="67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109215" y="4584180"/>
            <a:ext cx="14479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" dirty="0"/>
              <a:t>Относительный </a:t>
            </a:r>
            <a:r>
              <a:rPr lang="ru-RU" sz="800" dirty="0" err="1"/>
              <a:t>энкодер</a:t>
            </a:r>
            <a:endParaRPr lang="ru-RU" sz="800" dirty="0"/>
          </a:p>
        </p:txBody>
      </p:sp>
      <p:pic>
        <p:nvPicPr>
          <p:cNvPr id="18" name="Picture 15" descr="http://t3.gstatic.com/images?q=tbn:ANd9GcTuNA6Hoxyn394XPsBZDDjltyWvtkxi7c4PBQAspzoB_1BGdeLwUvqLe5R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55" y="5109021"/>
            <a:ext cx="962378" cy="80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4981732" y="5728139"/>
            <a:ext cx="1224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Индуктивные бесконтактные датчики</a:t>
            </a:r>
          </a:p>
        </p:txBody>
      </p:sp>
      <p:pic>
        <p:nvPicPr>
          <p:cNvPr id="20" name="Picture 21" descr="http://t3.gstatic.com/images?q=tbn:ANd9GcQHT1pIvqh5PupZh2aJ2Bc5YpLAw-JUSlhX6WQ1FqjuwHTZ7uWxFbl98kWL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39" y="5398270"/>
            <a:ext cx="1008112" cy="66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1989439" y="5945675"/>
            <a:ext cx="1008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Ультразвуковой датчик дистанции</a:t>
            </a:r>
          </a:p>
        </p:txBody>
      </p:sp>
      <p:pic>
        <p:nvPicPr>
          <p:cNvPr id="22" name="Picture 23" descr="http://www.arecontvision.ru/b/ctov/164/md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371" y="4735978"/>
            <a:ext cx="1391200" cy="110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3652348" y="5755626"/>
            <a:ext cx="1008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Цифровая видеокамера</a:t>
            </a:r>
          </a:p>
        </p:txBody>
      </p:sp>
      <p:sp>
        <p:nvSpPr>
          <p:cNvPr id="24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460182" y="48269"/>
            <a:ext cx="1625138" cy="413396"/>
          </a:xfrm>
        </p:spPr>
        <p:txBody>
          <a:bodyPr/>
          <a:lstStyle/>
          <a:p>
            <a:fld id="{D33737ED-DF71-4CB1-B472-B527646CCEC1}" type="slidenum">
              <a:rPr lang="en-US" sz="2000" b="1" smtClean="0">
                <a:solidFill>
                  <a:schemeClr val="bg1"/>
                </a:solidFill>
              </a:rPr>
              <a:t>3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99" y="126440"/>
            <a:ext cx="3754748" cy="2101297"/>
          </a:xfrm>
          <a:prstGeom prst="rect">
            <a:avLst/>
          </a:prstGeom>
        </p:spPr>
      </p:pic>
      <p:pic>
        <p:nvPicPr>
          <p:cNvPr id="1026" name="Picture 2" descr="10 DOF IMU Sensor (C), Датчик сочетающий в себе гироскоп, акселерометр,  магнетометр и барометр (отслеживает 10 параметров) | купить в розницу и  оптом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926" y="5025002"/>
            <a:ext cx="1253924" cy="82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Прямоугольник 27"/>
          <p:cNvSpPr/>
          <p:nvPr/>
        </p:nvSpPr>
        <p:spPr>
          <a:xfrm>
            <a:off x="6886117" y="5872239"/>
            <a:ext cx="11470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10 </a:t>
            </a:r>
            <a:r>
              <a:rPr lang="en-US" sz="800" dirty="0"/>
              <a:t>DOF IMU Sensor</a:t>
            </a:r>
            <a:endParaRPr lang="ru-RU" sz="800" dirty="0"/>
          </a:p>
        </p:txBody>
      </p:sp>
      <p:pic>
        <p:nvPicPr>
          <p:cNvPr id="1028" name="Picture 4" descr="Лидар Velodyne LiDAR VLP-16 подешевел вдвое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135" y="4841434"/>
            <a:ext cx="1479157" cy="97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Прямоугольник 29"/>
          <p:cNvSpPr/>
          <p:nvPr/>
        </p:nvSpPr>
        <p:spPr>
          <a:xfrm>
            <a:off x="8463636" y="5732457"/>
            <a:ext cx="1291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dirty="0"/>
          </a:p>
          <a:p>
            <a:r>
              <a:rPr lang="ru-RU" sz="800" dirty="0" err="1"/>
              <a:t>Лидар</a:t>
            </a:r>
            <a:r>
              <a:rPr lang="ru-RU" sz="800" dirty="0"/>
              <a:t> </a:t>
            </a:r>
            <a:r>
              <a:rPr lang="en-US" sz="800" dirty="0" err="1"/>
              <a:t>Velodyne</a:t>
            </a:r>
            <a:r>
              <a:rPr lang="en-US" sz="800" dirty="0"/>
              <a:t> LiDAR VLP-16</a:t>
            </a:r>
            <a:endParaRPr lang="ru-RU" sz="8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1337E22-0296-4D85-943F-CE1B1483E067}"/>
              </a:ext>
            </a:extLst>
          </p:cNvPr>
          <p:cNvSpPr/>
          <p:nvPr/>
        </p:nvSpPr>
        <p:spPr>
          <a:xfrm>
            <a:off x="78099" y="6427698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Д. А. Юдин Курс «Основы робототехники» 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</p:spTree>
    <p:extLst>
      <p:ext uri="{BB962C8B-B14F-4D97-AF65-F5344CB8AC3E}">
        <p14:creationId xmlns:p14="http://schemas.microsoft.com/office/powerpoint/2010/main" val="305066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460182" y="48269"/>
            <a:ext cx="1625138" cy="413396"/>
          </a:xfrm>
        </p:spPr>
        <p:txBody>
          <a:bodyPr/>
          <a:lstStyle/>
          <a:p>
            <a:fld id="{D33737ED-DF71-4CB1-B472-B527646CCEC1}" type="slidenum">
              <a:rPr lang="en-US" sz="2000" b="1" smtClean="0">
                <a:solidFill>
                  <a:schemeClr val="bg1"/>
                </a:solidFill>
              </a:rPr>
              <a:t>4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4950" y="961097"/>
            <a:ext cx="59453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434343"/>
                </a:solidFill>
                <a:latin typeface="RobotoCondensed-Bold"/>
              </a:rPr>
              <a:t>Энкодеры </a:t>
            </a:r>
            <a:r>
              <a:rPr lang="ru-RU" dirty="0">
                <a:solidFill>
                  <a:srgbClr val="434343"/>
                </a:solidFill>
                <a:latin typeface="RobotoCondensed-Regular"/>
              </a:rPr>
              <a:t>— датчики угловых и линейных перемещений.</a:t>
            </a:r>
            <a:br>
              <a:rPr lang="ru-RU" dirty="0">
                <a:solidFill>
                  <a:srgbClr val="434343"/>
                </a:solidFill>
                <a:latin typeface="RobotoCondensed-Regular"/>
              </a:rPr>
            </a:br>
            <a:r>
              <a:rPr lang="ru-RU" dirty="0">
                <a:solidFill>
                  <a:srgbClr val="434343"/>
                </a:solidFill>
                <a:latin typeface="RobotoCondensed-Regular"/>
              </a:rPr>
              <a:t>Преобразуют угловые положений или линейные</a:t>
            </a:r>
            <a:br>
              <a:rPr lang="ru-RU" dirty="0">
                <a:solidFill>
                  <a:srgbClr val="434343"/>
                </a:solidFill>
                <a:latin typeface="RobotoCondensed-Regular"/>
              </a:rPr>
            </a:br>
            <a:r>
              <a:rPr lang="ru-RU" dirty="0">
                <a:solidFill>
                  <a:srgbClr val="434343"/>
                </a:solidFill>
                <a:latin typeface="RobotoCondensed-Regular"/>
              </a:rPr>
              <a:t>перемещения в аналоговый или цифровой сигнал.</a:t>
            </a:r>
            <a:br>
              <a:rPr lang="ru-RU" dirty="0">
                <a:solidFill>
                  <a:srgbClr val="434343"/>
                </a:solidFill>
                <a:latin typeface="RobotoCondensed-Regular"/>
              </a:rPr>
            </a:br>
            <a:endParaRPr lang="en-US" dirty="0">
              <a:solidFill>
                <a:srgbClr val="434343"/>
              </a:solidFill>
              <a:latin typeface="RobotoCondensed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RobotoCondensed-Regular"/>
              </a:rPr>
              <a:t>Основное элементы: источник света, вращающийся диск с</a:t>
            </a:r>
            <a:r>
              <a:rPr lang="en-US" dirty="0">
                <a:solidFill>
                  <a:srgbClr val="434343"/>
                </a:solidFill>
                <a:latin typeface="RobotoCondensed-Regular"/>
              </a:rPr>
              <a:t> </a:t>
            </a:r>
            <a:r>
              <a:rPr lang="ru-RU" dirty="0">
                <a:solidFill>
                  <a:srgbClr val="434343"/>
                </a:solidFill>
                <a:latin typeface="RobotoCondensed-Regular"/>
              </a:rPr>
              <a:t>рисками (метками), и детектор светового сигнала.</a:t>
            </a:r>
            <a:br>
              <a:rPr lang="ru-RU" dirty="0">
                <a:solidFill>
                  <a:srgbClr val="434343"/>
                </a:solidFill>
                <a:latin typeface="RobotoCondensed-Regular"/>
              </a:rPr>
            </a:br>
            <a:endParaRPr lang="en-US" dirty="0">
              <a:solidFill>
                <a:srgbClr val="434343"/>
              </a:solidFill>
              <a:latin typeface="RobotoCondensed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RobotoCondensed-Regular"/>
              </a:rPr>
              <a:t>Световые сигналы, генерируемые источником света,</a:t>
            </a:r>
            <a:r>
              <a:rPr lang="en-US" dirty="0">
                <a:solidFill>
                  <a:srgbClr val="434343"/>
                </a:solidFill>
                <a:latin typeface="RobotoCondensed-Regular"/>
              </a:rPr>
              <a:t> </a:t>
            </a:r>
            <a:r>
              <a:rPr lang="ru-RU" dirty="0">
                <a:solidFill>
                  <a:srgbClr val="434343"/>
                </a:solidFill>
                <a:latin typeface="RobotoCondensed-Regular"/>
              </a:rPr>
              <a:t>детектируются приемным световым элементом, далее</a:t>
            </a:r>
            <a:r>
              <a:rPr lang="en-US" dirty="0">
                <a:solidFill>
                  <a:srgbClr val="434343"/>
                </a:solidFill>
                <a:latin typeface="RobotoCondensed-Regular"/>
              </a:rPr>
              <a:t> </a:t>
            </a:r>
            <a:r>
              <a:rPr lang="ru-RU" dirty="0">
                <a:solidFill>
                  <a:srgbClr val="434343"/>
                </a:solidFill>
                <a:latin typeface="RobotoCondensed-Regular"/>
              </a:rPr>
              <a:t>подсчитываются и преобразуются в последовательность</a:t>
            </a:r>
            <a:br>
              <a:rPr lang="ru-RU" dirty="0">
                <a:solidFill>
                  <a:srgbClr val="434343"/>
                </a:solidFill>
                <a:latin typeface="RobotoCondensed-Regular"/>
              </a:rPr>
            </a:br>
            <a:r>
              <a:rPr lang="ru-RU" dirty="0">
                <a:solidFill>
                  <a:srgbClr val="434343"/>
                </a:solidFill>
                <a:latin typeface="RobotoCondensed-Regular"/>
              </a:rPr>
              <a:t>электрических импульсов, при помощи электронных</a:t>
            </a:r>
            <a:br>
              <a:rPr lang="ru-RU" dirty="0">
                <a:solidFill>
                  <a:srgbClr val="434343"/>
                </a:solidFill>
                <a:latin typeface="RobotoCondensed-Regular"/>
              </a:rPr>
            </a:br>
            <a:r>
              <a:rPr lang="ru-RU" dirty="0">
                <a:solidFill>
                  <a:srgbClr val="434343"/>
                </a:solidFill>
                <a:latin typeface="RobotoCondensed-Regular"/>
              </a:rPr>
              <a:t>микросхем, располагающихся внутри корпуса </a:t>
            </a:r>
            <a:r>
              <a:rPr lang="ru-RU" dirty="0" err="1">
                <a:solidFill>
                  <a:srgbClr val="434343"/>
                </a:solidFill>
                <a:latin typeface="RobotoCondensed-Regular"/>
              </a:rPr>
              <a:t>энкодера</a:t>
            </a:r>
            <a:r>
              <a:rPr lang="ru-RU" dirty="0"/>
              <a:t> </a:t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344" y="461665"/>
            <a:ext cx="5693261" cy="37575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075" y="4096645"/>
            <a:ext cx="4844482" cy="2761355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64950" y="6165502"/>
            <a:ext cx="6271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О. 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Шипитько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. Курс "</a:t>
            </a:r>
            <a:r>
              <a:rPr lang="ru-RU" sz="1200" dirty="0">
                <a:solidFill>
                  <a:srgbClr val="000000"/>
                </a:solidFill>
                <a:latin typeface="roboto"/>
                <a:hlinkClick r:id="rId5"/>
              </a:rPr>
              <a:t>Моделирование колесных роботов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" кафедры когнитивных технологий 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</p:spTree>
    <p:extLst>
      <p:ext uri="{BB962C8B-B14F-4D97-AF65-F5344CB8AC3E}">
        <p14:creationId xmlns:p14="http://schemas.microsoft.com/office/powerpoint/2010/main" val="247374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st Incremental Encoder GIFs | Gfycat">
            <a:extLst>
              <a:ext uri="{FF2B5EF4-FFF2-40B4-BE49-F238E27FC236}">
                <a16:creationId xmlns:a16="http://schemas.microsoft.com/office/drawing/2014/main" id="{C1A3253D-51D1-4A58-B4B3-1BC4E17D8D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7" y="328493"/>
            <a:ext cx="7291015" cy="409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E999B0-D952-4F57-92BB-859113E68D3C}"/>
              </a:ext>
            </a:extLst>
          </p:cNvPr>
          <p:cNvSpPr/>
          <p:nvPr/>
        </p:nvSpPr>
        <p:spPr>
          <a:xfrm>
            <a:off x="135367" y="6401256"/>
            <a:ext cx="7274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https://gfycat.com/ru/gifs/search/incremental+encoder</a:t>
            </a:r>
            <a:r>
              <a:rPr lang="ru-RU" dirty="0"/>
              <a:t> </a:t>
            </a:r>
          </a:p>
        </p:txBody>
      </p:sp>
      <p:pic>
        <p:nvPicPr>
          <p:cNvPr id="7" name="Picture 2" descr="Рис. 77. Абсолютный энкодер — датчик абсолютного положения и скорости">
            <a:extLst>
              <a:ext uri="{FF2B5EF4-FFF2-40B4-BE49-F238E27FC236}">
                <a16:creationId xmlns:a16="http://schemas.microsoft.com/office/drawing/2014/main" id="{73CF5450-54BE-45BA-8F76-0BA484F97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9"/>
          <a:stretch/>
        </p:blipFill>
        <p:spPr bwMode="auto">
          <a:xfrm>
            <a:off x="6467475" y="251561"/>
            <a:ext cx="5724525" cy="59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460182" y="48269"/>
            <a:ext cx="1625138" cy="413396"/>
          </a:xfrm>
        </p:spPr>
        <p:txBody>
          <a:bodyPr/>
          <a:lstStyle/>
          <a:p>
            <a:fld id="{D33737ED-DF71-4CB1-B472-B527646CCEC1}" type="slidenum">
              <a:rPr lang="en-US" sz="2000" b="1" smtClean="0">
                <a:solidFill>
                  <a:schemeClr val="bg1"/>
                </a:solidFill>
              </a:rPr>
              <a:t>6</a:t>
            </a:fld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7478" y="396068"/>
            <a:ext cx="46144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434343"/>
                </a:solidFill>
                <a:latin typeface="RobotoCondensed-Regular"/>
              </a:rPr>
              <a:t>Инерциальные измерительные системы</a:t>
            </a:r>
            <a:br>
              <a:rPr lang="ru-RU" dirty="0">
                <a:solidFill>
                  <a:srgbClr val="434343"/>
                </a:solidFill>
                <a:latin typeface="RobotoCondensed-Regular"/>
              </a:rPr>
            </a:br>
            <a:r>
              <a:rPr lang="ru-RU" dirty="0">
                <a:solidFill>
                  <a:srgbClr val="434343"/>
                </a:solidFill>
                <a:latin typeface="RobotoCondensed-Regular"/>
              </a:rPr>
              <a:t>(IMU, </a:t>
            </a:r>
            <a:r>
              <a:rPr lang="en-US" dirty="0">
                <a:solidFill>
                  <a:srgbClr val="434343"/>
                </a:solidFill>
                <a:latin typeface="RobotoCondensed-Regular"/>
              </a:rPr>
              <a:t>inertial measurement unit</a:t>
            </a:r>
            <a:r>
              <a:rPr lang="ru-RU" dirty="0">
                <a:solidFill>
                  <a:srgbClr val="434343"/>
                </a:solidFill>
                <a:latin typeface="RobotoCondensed-Regular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RobotoCondensed-Regular"/>
              </a:rPr>
              <a:t>Акселерометры</a:t>
            </a:r>
            <a:endParaRPr lang="ru-RU" dirty="0">
              <a:solidFill>
                <a:srgbClr val="434343"/>
              </a:solidFill>
              <a:latin typeface="MS-P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RobotoCondensed-Regular"/>
              </a:rPr>
              <a:t>Гироскопы</a:t>
            </a:r>
            <a:endParaRPr lang="ru-RU" dirty="0">
              <a:solidFill>
                <a:srgbClr val="434343"/>
              </a:solidFill>
              <a:latin typeface="MS-P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RobotoCondensed-Regular"/>
              </a:rPr>
              <a:t>Магнитометры</a:t>
            </a:r>
            <a:endParaRPr lang="ru-RU" dirty="0">
              <a:solidFill>
                <a:srgbClr val="434343"/>
              </a:solidFill>
              <a:latin typeface="MS-P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434343"/>
                </a:solidFill>
                <a:latin typeface="RobotoCondensed-Regular"/>
              </a:rPr>
              <a:t>Высотомеры</a:t>
            </a:r>
            <a:r>
              <a:rPr lang="ru-RU" dirty="0"/>
              <a:t> </a:t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279" y="529663"/>
            <a:ext cx="7010212" cy="112920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08509" y="6493204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О. 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Шипитько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. Курс "</a:t>
            </a:r>
            <a:r>
              <a:rPr lang="ru-RU" sz="1200" dirty="0">
                <a:solidFill>
                  <a:srgbClr val="000000"/>
                </a:solidFill>
                <a:latin typeface="roboto"/>
                <a:hlinkClick r:id="rId4"/>
              </a:rPr>
              <a:t>Моделирование колесных роботов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" кафедры когнитивных технологий 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39" y="2177785"/>
            <a:ext cx="5029465" cy="378048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883528" y="5692721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RobotoCondensed-Regular"/>
              </a:rPr>
              <a:t>yaw</a:t>
            </a:r>
            <a:endParaRPr lang="ru-RU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148264" y="246669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RobotoCondensed-Regular"/>
              </a:rPr>
              <a:t>pitch</a:t>
            </a:r>
            <a:endParaRPr lang="ru-RU" b="1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42107" y="5496480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RobotoCondensed-Regular"/>
              </a:rPr>
              <a:t>roll</a:t>
            </a:r>
            <a:endParaRPr lang="ru-RU" b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288" y="1936955"/>
            <a:ext cx="3012902" cy="200664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/>
          <a:srcRect t="28877"/>
          <a:stretch/>
        </p:blipFill>
        <p:spPr>
          <a:xfrm>
            <a:off x="7122289" y="3919182"/>
            <a:ext cx="3012902" cy="214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8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Гироскоп гифки, анимированные GIF изображения гироскоп - скачать гиф  картинки на GIFER">
            <a:extLst>
              <a:ext uri="{FF2B5EF4-FFF2-40B4-BE49-F238E27FC236}">
                <a16:creationId xmlns:a16="http://schemas.microsoft.com/office/drawing/2014/main" id="{C36BE28E-A7F5-4537-B081-344D7AEEE1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60" y="3792129"/>
            <a:ext cx="2918936" cy="291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est Gyroscope Accelerometer GIFs | Gfycat">
            <a:extLst>
              <a:ext uri="{FF2B5EF4-FFF2-40B4-BE49-F238E27FC236}">
                <a16:creationId xmlns:a16="http://schemas.microsoft.com/office/drawing/2014/main" id="{C32CCF50-BB60-45EE-A23B-F055936570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9" y="956697"/>
            <a:ext cx="42291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CE04CA-5786-423E-9BB2-91028A856EC5}"/>
              </a:ext>
            </a:extLst>
          </p:cNvPr>
          <p:cNvSpPr/>
          <p:nvPr/>
        </p:nvSpPr>
        <p:spPr>
          <a:xfrm>
            <a:off x="337579" y="587365"/>
            <a:ext cx="2395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MEMS - </a:t>
            </a:r>
            <a:r>
              <a:rPr lang="ru-RU" b="1" dirty="0"/>
              <a:t>акселерометр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A97F607-5D22-40B9-A3E1-726C107329A2}"/>
              </a:ext>
            </a:extLst>
          </p:cNvPr>
          <p:cNvSpPr/>
          <p:nvPr/>
        </p:nvSpPr>
        <p:spPr>
          <a:xfrm>
            <a:off x="297600" y="3349826"/>
            <a:ext cx="1103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4"/>
              </a:rPr>
              <a:t>Источник</a:t>
            </a:r>
            <a:endParaRPr lang="ru-RU" dirty="0"/>
          </a:p>
        </p:txBody>
      </p:sp>
      <p:pic>
        <p:nvPicPr>
          <p:cNvPr id="8" name="Picture 4" descr="MEMS Gyroscope GIF | Gfycat">
            <a:extLst>
              <a:ext uri="{FF2B5EF4-FFF2-40B4-BE49-F238E27FC236}">
                <a16:creationId xmlns:a16="http://schemas.microsoft.com/office/drawing/2014/main" id="{22532332-C37C-49A1-81C0-2DCC2FED0C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335" y="994968"/>
            <a:ext cx="4076612" cy="234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08663F-1FAB-4F66-B281-9CB7721A2A2A}"/>
              </a:ext>
            </a:extLst>
          </p:cNvPr>
          <p:cNvSpPr/>
          <p:nvPr/>
        </p:nvSpPr>
        <p:spPr>
          <a:xfrm>
            <a:off x="5289334" y="3351900"/>
            <a:ext cx="1103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6"/>
              </a:rPr>
              <a:t>Источник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8A4E50-0619-44C2-B195-E8226AAF38B9}"/>
              </a:ext>
            </a:extLst>
          </p:cNvPr>
          <p:cNvSpPr/>
          <p:nvPr/>
        </p:nvSpPr>
        <p:spPr>
          <a:xfrm>
            <a:off x="5289334" y="620121"/>
            <a:ext cx="1945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MEMS </a:t>
            </a:r>
            <a:r>
              <a:rPr lang="ru-RU" b="1" dirty="0"/>
              <a:t>- гироскоп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855932E-0291-47BF-BD01-0D86475F438E}"/>
              </a:ext>
            </a:extLst>
          </p:cNvPr>
          <p:cNvSpPr/>
          <p:nvPr/>
        </p:nvSpPr>
        <p:spPr>
          <a:xfrm>
            <a:off x="315660" y="179763"/>
            <a:ext cx="4115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Microelectromechanical systems</a:t>
            </a:r>
            <a:r>
              <a:rPr lang="en-US" dirty="0"/>
              <a:t> (</a:t>
            </a:r>
            <a:r>
              <a:rPr lang="en-US" b="1" dirty="0"/>
              <a:t>MEMS</a:t>
            </a:r>
            <a:r>
              <a:rPr lang="en-US" dirty="0"/>
              <a:t>)</a:t>
            </a:r>
            <a:endParaRPr lang="ru-RU" b="1" dirty="0"/>
          </a:p>
        </p:txBody>
      </p:sp>
      <p:pic>
        <p:nvPicPr>
          <p:cNvPr id="12" name="Picture 2" descr="10 DOF IMU Sensor (C), Датчик сочетающий в себе гироскоп, акселерометр,  магнетометр и барометр (отслеживает 10 параметров) | купить в розницу и  оптом">
            <a:extLst>
              <a:ext uri="{FF2B5EF4-FFF2-40B4-BE49-F238E27FC236}">
                <a16:creationId xmlns:a16="http://schemas.microsoft.com/office/drawing/2014/main" id="{BE71CF48-AA52-42E3-9D29-8206D8EA7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013" y="1153785"/>
            <a:ext cx="2175102" cy="143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9AE858-64A6-45ED-B635-0823E66A6ED8}"/>
              </a:ext>
            </a:extLst>
          </p:cNvPr>
          <p:cNvSpPr/>
          <p:nvPr/>
        </p:nvSpPr>
        <p:spPr>
          <a:xfrm>
            <a:off x="9907716" y="2761426"/>
            <a:ext cx="19723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10 </a:t>
            </a:r>
            <a:r>
              <a:rPr lang="en-US" sz="1200" dirty="0"/>
              <a:t>DOF IMU Sensor</a:t>
            </a:r>
            <a:endParaRPr lang="ru-RU" sz="12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6F9DB42-CC0F-4AAC-B790-E4D815329DFC}"/>
              </a:ext>
            </a:extLst>
          </p:cNvPr>
          <p:cNvSpPr/>
          <p:nvPr/>
        </p:nvSpPr>
        <p:spPr>
          <a:xfrm>
            <a:off x="849514" y="3707279"/>
            <a:ext cx="3482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Механический гироскоп</a:t>
            </a:r>
            <a:endParaRPr lang="ru-RU" dirty="0"/>
          </a:p>
        </p:txBody>
      </p:sp>
      <p:pic>
        <p:nvPicPr>
          <p:cNvPr id="15" name="Picture 10" descr="Гифка — «Гироскоп»">
            <a:extLst>
              <a:ext uri="{FF2B5EF4-FFF2-40B4-BE49-F238E27FC236}">
                <a16:creationId xmlns:a16="http://schemas.microsoft.com/office/drawing/2014/main" id="{D11A6DE3-B882-4614-A792-CBA414A575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46" y="3923368"/>
            <a:ext cx="385762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BD335DB-3DCA-4135-9A07-E0193CA79099}"/>
              </a:ext>
            </a:extLst>
          </p:cNvPr>
          <p:cNvSpPr/>
          <p:nvPr/>
        </p:nvSpPr>
        <p:spPr>
          <a:xfrm>
            <a:off x="9261795" y="6015135"/>
            <a:ext cx="1103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9"/>
              </a:rPr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55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7478" y="559970"/>
            <a:ext cx="585293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LIDAR </a:t>
            </a:r>
            <a:r>
              <a:rPr lang="en-US" dirty="0"/>
              <a:t>(Light Detection and Ranging </a:t>
            </a:r>
            <a:r>
              <a:rPr lang="ru-RU" dirty="0"/>
              <a:t>или </a:t>
            </a:r>
            <a:r>
              <a:rPr lang="en-US" dirty="0"/>
              <a:t>Laser Induced Direction and</a:t>
            </a:r>
            <a:r>
              <a:rPr lang="ru-RU" dirty="0"/>
              <a:t> </a:t>
            </a:r>
            <a:r>
              <a:rPr lang="en-US" dirty="0"/>
              <a:t>Range System) — </a:t>
            </a:r>
            <a:r>
              <a:rPr lang="ru-RU" dirty="0"/>
              <a:t>обнаружение, идентификация и определение дальности с помощью света </a:t>
            </a:r>
            <a:br>
              <a:rPr lang="ru-RU" dirty="0"/>
            </a:br>
            <a:endParaRPr lang="ru-RU" dirty="0"/>
          </a:p>
          <a:p>
            <a:r>
              <a:rPr lang="ru-RU" dirty="0"/>
              <a:t>Принцип действия: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Направленный луч источника излучения отражается от целей, возвращается к источнику и улавливается высокочувствительным приемником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Время отклика прямо пропорционально расстоянию до цели</a:t>
            </a:r>
            <a:br>
              <a:rPr lang="ru-RU" dirty="0"/>
            </a:br>
            <a:endParaRPr lang="ru-RU" dirty="0"/>
          </a:p>
          <a:p>
            <a:r>
              <a:rPr lang="ru-RU" dirty="0"/>
              <a:t>Кроме импульсного метода измерения дистанции применяется фазовый, основанный на определении разности фаз посылаемых и принимаемых модулированных сигналов </a:t>
            </a:r>
            <a:br>
              <a:rPr lang="ru-RU" dirty="0"/>
            </a:b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208509" y="6350525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О. 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Шипитько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. Курс "</a:t>
            </a:r>
            <a:r>
              <a:rPr lang="ru-RU" sz="1200" dirty="0">
                <a:solidFill>
                  <a:srgbClr val="000000"/>
                </a:solidFill>
                <a:latin typeface="roboto"/>
                <a:hlinkClick r:id="rId3"/>
              </a:rPr>
              <a:t>Моделирование колесных роботов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" кафедры когнитивных технологий 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  <p:pic>
        <p:nvPicPr>
          <p:cNvPr id="7171" name="Picture 3" descr="Top 30 Lidar GIFs | Find the best GIF on Gfyca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48" y="507475"/>
            <a:ext cx="2750872" cy="575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8532428" y="200423"/>
            <a:ext cx="3855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работы 1-лучевого </a:t>
            </a:r>
            <a:r>
              <a:rPr lang="ru-RU" dirty="0" err="1"/>
              <a:t>лидара</a:t>
            </a:r>
            <a:r>
              <a:rPr lang="ru-RU" dirty="0"/>
              <a:t>:</a:t>
            </a:r>
          </a:p>
        </p:txBody>
      </p:sp>
      <p:pic>
        <p:nvPicPr>
          <p:cNvPr id="8194" name="Picture 2" descr="Лучшие Lidar GIF | Gfyca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51" y="3829605"/>
            <a:ext cx="3118843" cy="23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Лучшие Lidar GIF | Gfycat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08" y="697970"/>
            <a:ext cx="3158550" cy="177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57" y="5117945"/>
            <a:ext cx="5247450" cy="10632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688505" y="2591204"/>
            <a:ext cx="1816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800" dirty="0"/>
          </a:p>
          <a:p>
            <a:r>
              <a:rPr lang="ru-RU" sz="800" dirty="0" err="1"/>
              <a:t>Лидар</a:t>
            </a:r>
            <a:r>
              <a:rPr lang="ru-RU" sz="800" dirty="0"/>
              <a:t> </a:t>
            </a:r>
            <a:r>
              <a:rPr lang="en-US" sz="800" dirty="0" err="1"/>
              <a:t>Velodyne</a:t>
            </a:r>
            <a:r>
              <a:rPr lang="en-US" sz="800" dirty="0"/>
              <a:t> LiDAR HDL-64E</a:t>
            </a:r>
            <a:endParaRPr lang="ru-RU" sz="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940918" y="2978332"/>
            <a:ext cx="2239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Пример работы </a:t>
            </a:r>
          </a:p>
          <a:p>
            <a:r>
              <a:rPr lang="ru-RU" dirty="0"/>
              <a:t>64-лучевого </a:t>
            </a:r>
            <a:r>
              <a:rPr lang="ru-RU" dirty="0" err="1"/>
              <a:t>лидара</a:t>
            </a:r>
            <a:r>
              <a:rPr lang="ru-RU" dirty="0"/>
              <a:t>:</a:t>
            </a:r>
          </a:p>
        </p:txBody>
      </p:sp>
      <p:pic>
        <p:nvPicPr>
          <p:cNvPr id="8198" name="Picture 6" descr="The Velodyne HDL-64E lidar used in this work. | Download Scientific Dia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933" y="2662348"/>
            <a:ext cx="936190" cy="11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0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08509" y="6394212"/>
            <a:ext cx="117749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200" dirty="0">
                <a:solidFill>
                  <a:srgbClr val="000000"/>
                </a:solidFill>
                <a:latin typeface="roboto"/>
              </a:rPr>
              <a:t>Слайд: О. </a:t>
            </a:r>
            <a:r>
              <a:rPr lang="ru-RU" sz="1200" dirty="0" err="1">
                <a:solidFill>
                  <a:srgbClr val="000000"/>
                </a:solidFill>
                <a:latin typeface="roboto"/>
              </a:rPr>
              <a:t>Шипитько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. Курс "</a:t>
            </a:r>
            <a:r>
              <a:rPr lang="ru-RU" sz="1200" dirty="0">
                <a:solidFill>
                  <a:srgbClr val="000000"/>
                </a:solidFill>
                <a:latin typeface="roboto"/>
                <a:hlinkClick r:id="rId3"/>
              </a:rPr>
              <a:t>Моделирование колесных роботов</a:t>
            </a:r>
            <a:r>
              <a:rPr lang="ru-RU" sz="1200" dirty="0">
                <a:solidFill>
                  <a:srgbClr val="000000"/>
                </a:solidFill>
                <a:latin typeface="roboto"/>
              </a:rPr>
              <a:t>" кафедры когнитивных технологий Московского физико-технического института (МФТИ), 2020</a:t>
            </a:r>
            <a:endParaRPr lang="ru-RU" sz="1200" dirty="0">
              <a:solidFill>
                <a:srgbClr val="72AB00"/>
              </a:solidFill>
              <a:effectLst/>
              <a:latin typeface="helvetica-w01-roman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" y="325288"/>
            <a:ext cx="10823359" cy="55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2191</Words>
  <Application>Microsoft Office PowerPoint</Application>
  <PresentationFormat>Широкоэкранный</PresentationFormat>
  <Paragraphs>186</Paragraphs>
  <Slides>28</Slides>
  <Notes>11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42" baseType="lpstr">
      <vt:lpstr>Arial</vt:lpstr>
      <vt:lpstr>Calibri</vt:lpstr>
      <vt:lpstr>Calibri Light</vt:lpstr>
      <vt:lpstr>helvetica-w01-roman</vt:lpstr>
      <vt:lpstr>MS-PGothic</vt:lpstr>
      <vt:lpstr>Roboto</vt:lpstr>
      <vt:lpstr>Roboto</vt:lpstr>
      <vt:lpstr>RobotoCondensed-Bold</vt:lpstr>
      <vt:lpstr>RobotoCondensed-Regular</vt:lpstr>
      <vt:lpstr>Segoe UI</vt:lpstr>
      <vt:lpstr>Times New Roman</vt:lpstr>
      <vt:lpstr>Verdana</vt:lpstr>
      <vt:lpstr>Wingdings</vt:lpstr>
      <vt:lpstr>Тема Office</vt:lpstr>
      <vt:lpstr>Робототехнические медицинские решения и способы взаимодействия с ними.  Лекция 7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Актуаторы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ФИЦ ИУ РАН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обучения с подкреплением и их применение  Лекция 7 </dc:title>
  <dc:creator>Глеб Киселев</dc:creator>
  <cp:lastModifiedBy>Глеб Киселев</cp:lastModifiedBy>
  <cp:revision>12</cp:revision>
  <dcterms:created xsi:type="dcterms:W3CDTF">2023-06-07T09:36:40Z</dcterms:created>
  <dcterms:modified xsi:type="dcterms:W3CDTF">2023-06-07T14:27:02Z</dcterms:modified>
</cp:coreProperties>
</file>